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69" r:id="rId16"/>
    <p:sldId id="271" r:id="rId17"/>
    <p:sldId id="295" r:id="rId18"/>
    <p:sldId id="272" r:id="rId19"/>
    <p:sldId id="277" r:id="rId20"/>
    <p:sldId id="273" r:id="rId21"/>
    <p:sldId id="280" r:id="rId22"/>
    <p:sldId id="274" r:id="rId23"/>
    <p:sldId id="281" r:id="rId24"/>
    <p:sldId id="282" r:id="rId25"/>
    <p:sldId id="275" r:id="rId26"/>
    <p:sldId id="283" r:id="rId27"/>
    <p:sldId id="276" r:id="rId28"/>
    <p:sldId id="284" r:id="rId29"/>
    <p:sldId id="285" r:id="rId30"/>
    <p:sldId id="279" r:id="rId31"/>
    <p:sldId id="294" r:id="rId32"/>
    <p:sldId id="293" r:id="rId33"/>
    <p:sldId id="286" r:id="rId34"/>
    <p:sldId id="287" r:id="rId35"/>
    <p:sldId id="289" r:id="rId36"/>
    <p:sldId id="288" r:id="rId37"/>
    <p:sldId id="292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0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35.wmf"/><Relationship Id="rId6" Type="http://schemas.openxmlformats.org/officeDocument/2006/relationships/image" Target="../media/image34.wmf"/><Relationship Id="rId5" Type="http://schemas.openxmlformats.org/officeDocument/2006/relationships/image" Target="../media/image36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5F3A2-3AF7-48C8-994F-3AD239935140}" type="datetimeFigureOut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56003-A38B-469B-BB28-F264E248F1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D350-BE49-44A2-8C92-FFA400B401C4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29B1-D9C1-4971-83B3-3A73E4070700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F9B-4D14-4BE9-923A-E85D6805251D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E7B-1BDA-4DAC-B4A1-F058E266778F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CD6B-6610-4976-9906-2F34CA458DE5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472E-7C90-40B2-929D-8D3BFF9A4F1F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B01-310E-4DE5-B212-EAB6878F481B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7079-7E41-4DF9-8150-457F91C428C8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4041-E2EE-4D42-98B0-3E81E749FD75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1DE9-D67E-4212-9BBB-161A84230EB0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0985-3543-4C58-8040-72FCDF5D94B6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8C18-B072-4431-89FF-30724EC62121}" type="datetime1">
              <a:rPr lang="zh-TW" altLang="en-US" smtClean="0"/>
              <a:pPr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DC72-CB19-460C-802C-4CC97B356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6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An Introduction to Sparse Coding, Sparse Sensing, and Optimization</a:t>
            </a:r>
            <a:endParaRPr lang="zh-TW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Speaker: Wei-Lun Chao</a:t>
            </a:r>
          </a:p>
          <a:p>
            <a:pPr algn="l"/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Date: Nov. 23, 2011</a:t>
            </a:r>
          </a:p>
          <a:p>
            <a:pPr algn="l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63720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DISP Lab, Graduate Institute of Communication Engineering, National Taiwan University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Illustration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2-D case:  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10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683568" y="4581128"/>
            <a:ext cx="741682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4427984" y="2564904"/>
            <a:ext cx="0" cy="4104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29606" y="1628800"/>
          <a:ext cx="3538538" cy="539750"/>
        </p:xfrm>
        <a:graphic>
          <a:graphicData uri="http://schemas.openxmlformats.org/presentationml/2006/ole">
            <p:oleObj spid="_x0000_s23554" name="Equation" r:id="rId3" imgW="1663560" imgH="25380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812360" y="4581128"/>
          <a:ext cx="360040" cy="450050"/>
        </p:xfrm>
        <a:graphic>
          <a:graphicData uri="http://schemas.openxmlformats.org/presentationml/2006/ole">
            <p:oleObj spid="_x0000_s23555" name="Equation" r:id="rId4" imgW="152280" imgH="190440" progId="Equation.DSMT4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557713" y="2349500"/>
          <a:ext cx="390525" cy="449263"/>
        </p:xfrm>
        <a:graphic>
          <a:graphicData uri="http://schemas.openxmlformats.org/presentationml/2006/ole">
            <p:oleObj spid="_x0000_s23556" name="Equation" r:id="rId5" imgW="164880" imgH="190440" progId="Equation.DSMT4">
              <p:embed/>
            </p:oleObj>
          </a:graphicData>
        </a:graphic>
      </p:graphicFrame>
      <p:sp>
        <p:nvSpPr>
          <p:cNvPr id="19" name="手繪多邊形 18"/>
          <p:cNvSpPr/>
          <p:nvPr/>
        </p:nvSpPr>
        <p:spPr>
          <a:xfrm>
            <a:off x="5316718" y="2856322"/>
            <a:ext cx="2290713" cy="1327608"/>
          </a:xfrm>
          <a:custGeom>
            <a:avLst/>
            <a:gdLst>
              <a:gd name="connsiteX0" fmla="*/ 0 w 2290713"/>
              <a:gd name="connsiteY0" fmla="*/ 0 h 1327608"/>
              <a:gd name="connsiteX1" fmla="*/ 254523 w 2290713"/>
              <a:gd name="connsiteY1" fmla="*/ 838985 h 1327608"/>
              <a:gd name="connsiteX2" fmla="*/ 1065228 w 2290713"/>
              <a:gd name="connsiteY2" fmla="*/ 1291472 h 1327608"/>
              <a:gd name="connsiteX3" fmla="*/ 2055043 w 2290713"/>
              <a:gd name="connsiteY3" fmla="*/ 1055802 h 1327608"/>
              <a:gd name="connsiteX4" fmla="*/ 2290713 w 2290713"/>
              <a:gd name="connsiteY4" fmla="*/ 820132 h 132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713" h="1327608">
                <a:moveTo>
                  <a:pt x="0" y="0"/>
                </a:moveTo>
                <a:cubicBezTo>
                  <a:pt x="38492" y="311870"/>
                  <a:pt x="76985" y="623740"/>
                  <a:pt x="254523" y="838985"/>
                </a:cubicBezTo>
                <a:cubicBezTo>
                  <a:pt x="432061" y="1054230"/>
                  <a:pt x="765141" y="1255336"/>
                  <a:pt x="1065228" y="1291472"/>
                </a:cubicBezTo>
                <a:cubicBezTo>
                  <a:pt x="1365315" y="1327608"/>
                  <a:pt x="1850796" y="1134359"/>
                  <a:pt x="2055043" y="1055802"/>
                </a:cubicBezTo>
                <a:cubicBezTo>
                  <a:pt x="2259290" y="977245"/>
                  <a:pt x="2275001" y="898688"/>
                  <a:pt x="2290713" y="820132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4713402" y="2875175"/>
            <a:ext cx="3073138" cy="2132029"/>
          </a:xfrm>
          <a:custGeom>
            <a:avLst/>
            <a:gdLst>
              <a:gd name="connsiteX0" fmla="*/ 0 w 3073138"/>
              <a:gd name="connsiteY0" fmla="*/ 0 h 2132029"/>
              <a:gd name="connsiteX1" fmla="*/ 414779 w 3073138"/>
              <a:gd name="connsiteY1" fmla="*/ 1489435 h 2132029"/>
              <a:gd name="connsiteX2" fmla="*/ 2366128 w 3073138"/>
              <a:gd name="connsiteY2" fmla="*/ 2064470 h 2132029"/>
              <a:gd name="connsiteX3" fmla="*/ 3073138 w 3073138"/>
              <a:gd name="connsiteY3" fmla="*/ 1894788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138" h="2132029">
                <a:moveTo>
                  <a:pt x="0" y="0"/>
                </a:moveTo>
                <a:cubicBezTo>
                  <a:pt x="10212" y="572678"/>
                  <a:pt x="20424" y="1145357"/>
                  <a:pt x="414779" y="1489435"/>
                </a:cubicBezTo>
                <a:cubicBezTo>
                  <a:pt x="809134" y="1833513"/>
                  <a:pt x="1923068" y="1996911"/>
                  <a:pt x="2366128" y="2064470"/>
                </a:cubicBezTo>
                <a:cubicBezTo>
                  <a:pt x="2809188" y="2132029"/>
                  <a:pt x="2941163" y="2013408"/>
                  <a:pt x="3073138" y="1894788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3940404" y="2837468"/>
            <a:ext cx="3497344" cy="2939592"/>
          </a:xfrm>
          <a:custGeom>
            <a:avLst/>
            <a:gdLst>
              <a:gd name="connsiteX0" fmla="*/ 160256 w 3497344"/>
              <a:gd name="connsiteY0" fmla="*/ 0 h 2939592"/>
              <a:gd name="connsiteX1" fmla="*/ 188536 w 3497344"/>
              <a:gd name="connsiteY1" fmla="*/ 1282045 h 2939592"/>
              <a:gd name="connsiteX2" fmla="*/ 1291472 w 3497344"/>
              <a:gd name="connsiteY2" fmla="*/ 2705493 h 2939592"/>
              <a:gd name="connsiteX3" fmla="*/ 3497344 w 3497344"/>
              <a:gd name="connsiteY3" fmla="*/ 2686639 h 293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344" h="2939592">
                <a:moveTo>
                  <a:pt x="160256" y="0"/>
                </a:moveTo>
                <a:cubicBezTo>
                  <a:pt x="80128" y="415565"/>
                  <a:pt x="0" y="831130"/>
                  <a:pt x="188536" y="1282045"/>
                </a:cubicBezTo>
                <a:cubicBezTo>
                  <a:pt x="377072" y="1732960"/>
                  <a:pt x="740004" y="2471394"/>
                  <a:pt x="1291472" y="2705493"/>
                </a:cubicBezTo>
                <a:cubicBezTo>
                  <a:pt x="1842940" y="2939592"/>
                  <a:pt x="2670142" y="2813115"/>
                  <a:pt x="3497344" y="2686639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308809" y="2790334"/>
            <a:ext cx="3450210" cy="3836709"/>
          </a:xfrm>
          <a:custGeom>
            <a:avLst/>
            <a:gdLst>
              <a:gd name="connsiteX0" fmla="*/ 216816 w 3450210"/>
              <a:gd name="connsiteY0" fmla="*/ 0 h 3836709"/>
              <a:gd name="connsiteX1" fmla="*/ 113121 w 3450210"/>
              <a:gd name="connsiteY1" fmla="*/ 791852 h 3836709"/>
              <a:gd name="connsiteX2" fmla="*/ 169682 w 3450210"/>
              <a:gd name="connsiteY2" fmla="*/ 2017336 h 3836709"/>
              <a:gd name="connsiteX3" fmla="*/ 1131216 w 3450210"/>
              <a:gd name="connsiteY3" fmla="*/ 3271101 h 3836709"/>
              <a:gd name="connsiteX4" fmla="*/ 3450210 w 3450210"/>
              <a:gd name="connsiteY4" fmla="*/ 3836709 h 383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210" h="3836709">
                <a:moveTo>
                  <a:pt x="216816" y="0"/>
                </a:moveTo>
                <a:cubicBezTo>
                  <a:pt x="168896" y="227814"/>
                  <a:pt x="120977" y="455629"/>
                  <a:pt x="113121" y="791852"/>
                </a:cubicBezTo>
                <a:cubicBezTo>
                  <a:pt x="105265" y="1128075"/>
                  <a:pt x="0" y="1604128"/>
                  <a:pt x="169682" y="2017336"/>
                </a:cubicBezTo>
                <a:cubicBezTo>
                  <a:pt x="339365" y="2430544"/>
                  <a:pt x="584461" y="2967872"/>
                  <a:pt x="1131216" y="3271101"/>
                </a:cubicBezTo>
                <a:cubicBezTo>
                  <a:pt x="1677971" y="3574330"/>
                  <a:pt x="2564090" y="3705519"/>
                  <a:pt x="3450210" y="3836709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2623794" y="2733773"/>
            <a:ext cx="1260049" cy="3987538"/>
          </a:xfrm>
          <a:custGeom>
            <a:avLst/>
            <a:gdLst>
              <a:gd name="connsiteX0" fmla="*/ 317369 w 1260049"/>
              <a:gd name="connsiteY0" fmla="*/ 0 h 3987538"/>
              <a:gd name="connsiteX1" fmla="*/ 15711 w 1260049"/>
              <a:gd name="connsiteY1" fmla="*/ 1432874 h 3987538"/>
              <a:gd name="connsiteX2" fmla="*/ 411637 w 1260049"/>
              <a:gd name="connsiteY2" fmla="*/ 3289955 h 3987538"/>
              <a:gd name="connsiteX3" fmla="*/ 1260049 w 1260049"/>
              <a:gd name="connsiteY3" fmla="*/ 3987538 h 39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049" h="3987538">
                <a:moveTo>
                  <a:pt x="317369" y="0"/>
                </a:moveTo>
                <a:cubicBezTo>
                  <a:pt x="158684" y="442274"/>
                  <a:pt x="0" y="884548"/>
                  <a:pt x="15711" y="1432874"/>
                </a:cubicBezTo>
                <a:cubicBezTo>
                  <a:pt x="31422" y="1981200"/>
                  <a:pt x="204247" y="2864178"/>
                  <a:pt x="411637" y="3289955"/>
                </a:cubicBezTo>
                <a:cubicBezTo>
                  <a:pt x="619027" y="3715732"/>
                  <a:pt x="939538" y="3851635"/>
                  <a:pt x="1260049" y="3987538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67544" y="2852936"/>
            <a:ext cx="3744416" cy="3744416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1563278" y="2696066"/>
            <a:ext cx="689728" cy="4100660"/>
          </a:xfrm>
          <a:custGeom>
            <a:avLst/>
            <a:gdLst>
              <a:gd name="connsiteX0" fmla="*/ 689728 w 689728"/>
              <a:gd name="connsiteY0" fmla="*/ 0 h 4100660"/>
              <a:gd name="connsiteX1" fmla="*/ 76986 w 689728"/>
              <a:gd name="connsiteY1" fmla="*/ 2469823 h 4100660"/>
              <a:gd name="connsiteX2" fmla="*/ 227815 w 689728"/>
              <a:gd name="connsiteY2" fmla="*/ 4100660 h 41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728" h="4100660">
                <a:moveTo>
                  <a:pt x="689728" y="0"/>
                </a:moveTo>
                <a:cubicBezTo>
                  <a:pt x="421850" y="893190"/>
                  <a:pt x="153972" y="1786380"/>
                  <a:pt x="76986" y="2469823"/>
                </a:cubicBezTo>
                <a:cubicBezTo>
                  <a:pt x="0" y="3153266"/>
                  <a:pt x="113907" y="3626963"/>
                  <a:pt x="227815" y="4100660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660232" y="4005064"/>
          <a:ext cx="1152128" cy="314488"/>
        </p:xfrm>
        <a:graphic>
          <a:graphicData uri="http://schemas.openxmlformats.org/presentationml/2006/ole">
            <p:oleObj spid="_x0000_s23557" name="Equation" r:id="rId6" imgW="698400" imgH="19044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496050" y="4941888"/>
          <a:ext cx="1195388" cy="314325"/>
        </p:xfrm>
        <a:graphic>
          <a:graphicData uri="http://schemas.openxmlformats.org/presentationml/2006/ole">
            <p:oleObj spid="_x0000_s23558" name="Equation" r:id="rId7" imgW="723600" imgH="190440" progId="Equation.DSMT4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310313" y="5732463"/>
          <a:ext cx="1174750" cy="314325"/>
        </p:xfrm>
        <a:graphic>
          <a:graphicData uri="http://schemas.openxmlformats.org/presentationml/2006/ole">
            <p:oleObj spid="_x0000_s23559" name="Equation" r:id="rId8" imgW="711000" imgH="190440" progId="Equation.DSMT4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932040" y="6453336"/>
          <a:ext cx="1195388" cy="314325"/>
        </p:xfrm>
        <a:graphic>
          <a:graphicData uri="http://schemas.openxmlformats.org/presentationml/2006/ole">
            <p:oleObj spid="_x0000_s23560" name="Equation" r:id="rId9" imgW="723600" imgH="190440" progId="Equation.DSMT4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2339752" y="2420888"/>
          <a:ext cx="1195387" cy="314325"/>
        </p:xfrm>
        <a:graphic>
          <a:graphicData uri="http://schemas.openxmlformats.org/presentationml/2006/ole">
            <p:oleObj spid="_x0000_s23561" name="Equation" r:id="rId10" imgW="723600" imgH="190440" progId="Equation.DSMT4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971600" y="2420888"/>
          <a:ext cx="1195388" cy="314325"/>
        </p:xfrm>
        <a:graphic>
          <a:graphicData uri="http://schemas.openxmlformats.org/presentationml/2006/ole">
            <p:oleObj spid="_x0000_s23562" name="Equation" r:id="rId11" imgW="723600" imgH="190440" progId="Equation.DSMT4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07504" y="6309320"/>
          <a:ext cx="1174750" cy="314325"/>
        </p:xfrm>
        <a:graphic>
          <a:graphicData uri="http://schemas.openxmlformats.org/presentationml/2006/ole">
            <p:oleObj spid="_x0000_s23563" name="Equation" r:id="rId12" imgW="711000" imgH="190440" progId="Equation.DSMT4">
              <p:embed/>
            </p:oleObj>
          </a:graphicData>
        </a:graphic>
      </p:graphicFrame>
      <p:sp>
        <p:nvSpPr>
          <p:cNvPr id="34" name="橢圓 33"/>
          <p:cNvSpPr/>
          <p:nvPr/>
        </p:nvSpPr>
        <p:spPr>
          <a:xfrm>
            <a:off x="3995936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How to Solve?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Thanks to……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Lagrange multiplier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Linear programming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quadratic programming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and recently, </a:t>
            </a: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convex optimization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Standard form: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11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85825" y="3987800"/>
          <a:ext cx="3052763" cy="1385888"/>
        </p:xfrm>
        <a:graphic>
          <a:graphicData uri="http://schemas.openxmlformats.org/presentationml/2006/ole">
            <p:oleObj spid="_x0000_s24578" name="Equation" r:id="rId3" imgW="137160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Fallacy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quadratic programming problem with constraints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96900" y="2276475"/>
          <a:ext cx="1758950" cy="636588"/>
        </p:xfrm>
        <a:graphic>
          <a:graphicData uri="http://schemas.openxmlformats.org/presentationml/2006/ole">
            <p:oleObj spid="_x0000_s25602" name="Equation" r:id="rId3" imgW="736560" imgH="266400" progId="Equation.DSMT4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85750" y="3429000"/>
          <a:ext cx="3359150" cy="1223963"/>
        </p:xfrm>
        <a:graphic>
          <a:graphicData uri="http://schemas.openxmlformats.org/presentationml/2006/ole">
            <p:oleObj spid="_x0000_s25603" name="Equation" r:id="rId4" imgW="1638000" imgH="596880" progId="Equation.DSMT4">
              <p:embed/>
            </p:oleObj>
          </a:graphicData>
        </a:graphic>
      </p:graphicFrame>
      <p:sp>
        <p:nvSpPr>
          <p:cNvPr id="8" name="向右箭號 7"/>
          <p:cNvSpPr/>
          <p:nvPr/>
        </p:nvSpPr>
        <p:spPr>
          <a:xfrm rot="5400000">
            <a:off x="1115616" y="3068960"/>
            <a:ext cx="504056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2699792" y="2852936"/>
            <a:ext cx="576064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483768" y="24208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importance of each food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3347864" y="3212976"/>
            <a:ext cx="288032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419872" y="29156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 nutrient need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1520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Nutrient content of each food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 flipV="1">
            <a:off x="467544" y="4653136"/>
            <a:ext cx="504056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1403648" y="4653136"/>
            <a:ext cx="72008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向右箭號 31"/>
          <p:cNvSpPr/>
          <p:nvPr/>
        </p:nvSpPr>
        <p:spPr>
          <a:xfrm rot="5400000">
            <a:off x="1115616" y="5517232"/>
            <a:ext cx="504056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065213" y="6040438"/>
          <a:ext cx="819150" cy="455612"/>
        </p:xfrm>
        <a:graphic>
          <a:graphicData uri="http://schemas.openxmlformats.org/presentationml/2006/ole">
            <p:oleObj spid="_x0000_s25605" name="Equation" r:id="rId5" imgW="342720" imgH="190440" progId="Equation.DSMT4">
              <p:embed/>
            </p:oleObj>
          </a:graphicData>
        </a:graphic>
      </p:graphicFrame>
      <p:sp>
        <p:nvSpPr>
          <p:cNvPr id="39" name="向右箭號 38"/>
          <p:cNvSpPr/>
          <p:nvPr/>
        </p:nvSpPr>
        <p:spPr>
          <a:xfrm>
            <a:off x="3995936" y="3933056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5004048" y="3501008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Take derivative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(2) Quadratic programming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(o)</a:t>
            </a: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(3) Sparse coding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(o)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684963" y="4460875"/>
          <a:ext cx="207962" cy="312738"/>
        </p:xfrm>
        <a:graphic>
          <a:graphicData uri="http://schemas.openxmlformats.org/presentationml/2006/ole">
            <p:oleObj spid="_x0000_s25606" name="Equation" r:id="rId6" imgW="101520" imgH="152280" progId="Equation.DSMT4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230813" y="5608638"/>
          <a:ext cx="3214687" cy="555625"/>
        </p:xfrm>
        <a:graphic>
          <a:graphicData uri="http://schemas.openxmlformats.org/presentationml/2006/ole">
            <p:oleObj spid="_x0000_s25607" name="Equation" r:id="rId7" imgW="1536480" imgH="266400" progId="Equation.DSMT4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5508179" y="4021848"/>
          <a:ext cx="2376189" cy="847312"/>
        </p:xfrm>
        <a:graphic>
          <a:graphicData uri="http://schemas.openxmlformats.org/presentationml/2006/ole">
            <p:oleObj spid="_x0000_s25609" name="Equation" r:id="rId8" imgW="11048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Idea of Sparsity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13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What is Sparsity?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Think about a problem?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14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11560" y="2204864"/>
          <a:ext cx="3879850" cy="2057400"/>
        </p:xfrm>
        <a:graphic>
          <a:graphicData uri="http://schemas.openxmlformats.org/presentationml/2006/ole">
            <p:oleObj spid="_x0000_s26626" name="Equation" r:id="rId3" imgW="1892160" imgH="1002960" progId="Equation.DSMT4">
              <p:embed/>
            </p:oleObj>
          </a:graphicData>
        </a:graphic>
      </p:graphicFrame>
      <p:sp>
        <p:nvSpPr>
          <p:cNvPr id="13" name="向右箭號 12"/>
          <p:cNvSpPr/>
          <p:nvPr/>
        </p:nvSpPr>
        <p:spPr>
          <a:xfrm>
            <a:off x="4788024" y="3429000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011490" y="3140968"/>
          <a:ext cx="2088902" cy="880023"/>
        </p:xfrm>
        <a:graphic>
          <a:graphicData uri="http://schemas.openxmlformats.org/presentationml/2006/ole">
            <p:oleObj spid="_x0000_s26627" name="Equation" r:id="rId4" imgW="1054080" imgH="444240" progId="Equation.DSMT4">
              <p:embed/>
            </p:oleObj>
          </a:graphicData>
        </a:graphic>
      </p:graphicFrame>
      <p:sp>
        <p:nvSpPr>
          <p:cNvPr id="16" name="向右箭號 15"/>
          <p:cNvSpPr/>
          <p:nvPr/>
        </p:nvSpPr>
        <p:spPr>
          <a:xfrm rot="5400000">
            <a:off x="6588224" y="4365104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012160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Which do you want?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572000" y="19168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Assume full rank,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2771800" y="2132856"/>
            <a:ext cx="1728192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619672" y="4797152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Choose the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with the</a:t>
            </a:r>
          </a:p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least nonzero component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向右箭號 25"/>
          <p:cNvSpPr/>
          <p:nvPr/>
        </p:nvSpPr>
        <p:spPr>
          <a:xfrm rot="10800000">
            <a:off x="4788025" y="5085184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923925" y="5516563"/>
          <a:ext cx="3484563" cy="574675"/>
        </p:xfrm>
        <a:graphic>
          <a:graphicData uri="http://schemas.openxmlformats.org/presentationml/2006/ole">
            <p:oleObj spid="_x0000_s26628" name="Equation" r:id="rId5" imgW="161280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Why Sparsity?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more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concise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the more better</a:t>
            </a:r>
          </a:p>
          <a:p>
            <a:pPr algn="just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some domain, there naturally exists a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sparse latent  vector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that controls the data we saw. (ex. MRI, music)</a:t>
            </a:r>
          </a:p>
          <a:p>
            <a:pPr algn="just"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some domain, samples from 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class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have the sparse property.</a:t>
            </a:r>
          </a:p>
          <a:p>
            <a:pPr algn="just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domain can be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learned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15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973138" y="2852738"/>
          <a:ext cx="3232150" cy="2160587"/>
        </p:xfrm>
        <a:graphic>
          <a:graphicData uri="http://schemas.openxmlformats.org/presentationml/2006/ole">
            <p:oleObj spid="_x0000_s27653" name="Equation" r:id="rId3" imgW="2070000" imgH="1384200" progId="Equation.DSMT4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716016" y="3501008"/>
            <a:ext cx="3960440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-sparse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domain means that each </a:t>
            </a:r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can be constructed by a </a:t>
            </a:r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vector with at most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nonzero element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Sparse Sensing VS. Sparse Coding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Assume that: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16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07504" y="4365104"/>
            <a:ext cx="88569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51520" y="2780928"/>
            <a:ext cx="936104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Sparse coding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1520" y="5158933"/>
            <a:ext cx="936104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Sparse sensing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959447" y="3141663"/>
          <a:ext cx="4060825" cy="574675"/>
        </p:xfrm>
        <a:graphic>
          <a:graphicData uri="http://schemas.openxmlformats.org/presentationml/2006/ole">
            <p:oleObj spid="_x0000_s28676" name="Equation" r:id="rId3" imgW="1879560" imgH="266400" progId="Equation.DSMT4">
              <p:embed/>
            </p:oleObj>
          </a:graphicData>
        </a:graphic>
      </p:graphicFrame>
      <p:sp>
        <p:nvSpPr>
          <p:cNvPr id="14" name="向右箭號 13"/>
          <p:cNvSpPr/>
          <p:nvPr/>
        </p:nvSpPr>
        <p:spPr>
          <a:xfrm rot="5400000">
            <a:off x="1583668" y="4257092"/>
            <a:ext cx="1224136" cy="1440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592388" y="1700213"/>
          <a:ext cx="6215062" cy="360362"/>
        </p:xfrm>
        <a:graphic>
          <a:graphicData uri="http://schemas.openxmlformats.org/presentationml/2006/ole">
            <p:oleObj spid="_x0000_s28677" name="Equation" r:id="rId4" imgW="3288960" imgH="190440" progId="Equation.DSMT4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5496" y="3933800"/>
          <a:ext cx="2033547" cy="863352"/>
        </p:xfrm>
        <a:graphic>
          <a:graphicData uri="http://schemas.openxmlformats.org/presentationml/2006/ole">
            <p:oleObj spid="_x0000_s28678" name="Equation" r:id="rId5" imgW="927000" imgH="393480" progId="Equation.DSMT4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730375" y="2892425"/>
          <a:ext cx="931863" cy="447675"/>
        </p:xfrm>
        <a:graphic>
          <a:graphicData uri="http://schemas.openxmlformats.org/presentationml/2006/ole">
            <p:oleObj spid="_x0000_s28679" name="Equation" r:id="rId6" imgW="368280" imgH="177480" progId="Equation.DSMT4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682750" y="5165725"/>
          <a:ext cx="993775" cy="512763"/>
        </p:xfrm>
        <a:graphic>
          <a:graphicData uri="http://schemas.openxmlformats.org/presentationml/2006/ole">
            <p:oleObj spid="_x0000_s28681" name="Equation" r:id="rId7" imgW="393480" imgH="203040" progId="Equation.DSMT4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2916238" y="5126038"/>
          <a:ext cx="4141787" cy="574675"/>
        </p:xfrm>
        <a:graphic>
          <a:graphicData uri="http://schemas.openxmlformats.org/presentationml/2006/ole">
            <p:oleObj spid="_x0000_s28682" name="Equation" r:id="rId8" imgW="1917360" imgH="266400" progId="Equation.DSMT4">
              <p:embed/>
            </p:oleObj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2987824" y="2578441"/>
          <a:ext cx="2520280" cy="418511"/>
        </p:xfrm>
        <a:graphic>
          <a:graphicData uri="http://schemas.openxmlformats.org/presentationml/2006/ole">
            <p:oleObj spid="_x0000_s28684" name="Equation" r:id="rId9" imgW="1143000" imgH="190440" progId="Equation.DSMT4">
              <p:embed/>
            </p:oleObj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2931592" y="4520820"/>
          <a:ext cx="3800648" cy="420348"/>
        </p:xfrm>
        <a:graphic>
          <a:graphicData uri="http://schemas.openxmlformats.org/presentationml/2006/ole">
            <p:oleObj spid="_x0000_s28685" name="Equation" r:id="rId10" imgW="1942920" imgH="215640" progId="Equation.DSMT4">
              <p:embed/>
            </p:oleObj>
          </a:graphicData>
        </a:graphic>
      </p:graphicFrame>
      <p:sp>
        <p:nvSpPr>
          <p:cNvPr id="26" name="向右箭號 25"/>
          <p:cNvSpPr/>
          <p:nvPr/>
        </p:nvSpPr>
        <p:spPr>
          <a:xfrm rot="16200000">
            <a:off x="7056276" y="4257093"/>
            <a:ext cx="1224136" cy="1440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7925389" y="3861048"/>
          <a:ext cx="1111107" cy="432097"/>
        </p:xfrm>
        <a:graphic>
          <a:graphicData uri="http://schemas.openxmlformats.org/presentationml/2006/ole">
            <p:oleObj spid="_x0000_s28686" name="Equation" r:id="rId11" imgW="457200" imgH="177480" progId="Equation.DSMT4">
              <p:embed/>
            </p:oleObj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2195736" y="6372036"/>
            <a:ext cx="4824536" cy="369332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is based on the sparsity of the data (on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Sparse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Sensing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17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向右箭號 13"/>
          <p:cNvSpPr/>
          <p:nvPr/>
        </p:nvSpPr>
        <p:spPr>
          <a:xfrm rot="5400000">
            <a:off x="2051720" y="2492896"/>
            <a:ext cx="864096" cy="1440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512" y="2132856"/>
          <a:ext cx="2033547" cy="863352"/>
        </p:xfrm>
        <a:graphic>
          <a:graphicData uri="http://schemas.openxmlformats.org/presentationml/2006/ole">
            <p:oleObj spid="_x0000_s49156" name="Equation" r:id="rId3" imgW="927000" imgH="393480" progId="Equation.DSMT4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979712" y="1556792"/>
          <a:ext cx="931863" cy="447675"/>
        </p:xfrm>
        <a:graphic>
          <a:graphicData uri="http://schemas.openxmlformats.org/presentationml/2006/ole">
            <p:oleObj spid="_x0000_s49157" name="Equation" r:id="rId4" imgW="368280" imgH="177480" progId="Equation.DSMT4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994049" y="3140968"/>
          <a:ext cx="993775" cy="512763"/>
        </p:xfrm>
        <a:graphic>
          <a:graphicData uri="http://schemas.openxmlformats.org/presentationml/2006/ole">
            <p:oleObj spid="_x0000_s49158" name="Equation" r:id="rId5" imgW="393480" imgH="203040" progId="Equation.DSMT4">
              <p:embed/>
            </p:oleObj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2987824" y="1556792"/>
          <a:ext cx="2520280" cy="418511"/>
        </p:xfrm>
        <a:graphic>
          <a:graphicData uri="http://schemas.openxmlformats.org/presentationml/2006/ole">
            <p:oleObj spid="_x0000_s49160" name="Equation" r:id="rId6" imgW="1143000" imgH="190440" progId="Equation.DSMT4">
              <p:embed/>
            </p:oleObj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2987824" y="3152668"/>
          <a:ext cx="3800648" cy="420348"/>
        </p:xfrm>
        <a:graphic>
          <a:graphicData uri="http://schemas.openxmlformats.org/presentationml/2006/ole">
            <p:oleObj spid="_x0000_s49161" name="Equation" r:id="rId7" imgW="1942920" imgH="215640" progId="Equation.DSMT4">
              <p:embed/>
            </p:oleObj>
          </a:graphicData>
        </a:graphic>
      </p:graphicFrame>
      <p:sp>
        <p:nvSpPr>
          <p:cNvPr id="26" name="向右箭號 25"/>
          <p:cNvSpPr/>
          <p:nvPr/>
        </p:nvSpPr>
        <p:spPr>
          <a:xfrm rot="16200000">
            <a:off x="6516216" y="2492896"/>
            <a:ext cx="864096" cy="1440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7164288" y="2420888"/>
          <a:ext cx="1111107" cy="432097"/>
        </p:xfrm>
        <a:graphic>
          <a:graphicData uri="http://schemas.openxmlformats.org/presentationml/2006/ole">
            <p:oleObj spid="_x0000_s49162" name="Equation" r:id="rId8" imgW="457200" imgH="177480" progId="Equation.DSMT4">
              <p:embed/>
            </p:oleObj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3933056"/>
            <a:ext cx="8923437" cy="238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Sparse Sensing VS. Sparse Coding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Sparse sensing (compressed sensing):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It spends much time or money to get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so get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first then recover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Sparse coding (sparse representation):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Believe that there exists 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sparse property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the data, otherwise sparse representation means nothing.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is used to be 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can be used to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efficiently store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>
              <a:buFont typeface="Wingdings" pitchFamily="2" charset="2"/>
              <a:buChar char="Ø"/>
            </a:pPr>
            <a:endParaRPr lang="en-US" altLang="zh-TW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000">
              <a:buFont typeface="Wingdings" pitchFamily="2" charset="2"/>
              <a:buChar char="Ø"/>
            </a:pPr>
            <a:endParaRPr lang="en-US" altLang="zh-TW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Solution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fundamental of </a:t>
            </a:r>
            <a:r>
              <a:rPr lang="en-US" altLang="zh-TW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optimization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idea of sparsity: </a:t>
            </a:r>
            <a:r>
              <a:rPr lang="en-US" altLang="zh-TW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coding V.S. sensing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solution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importance of dictionary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Applications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How to Get The Sparse Solution?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There is no algorithm other than exhaustively searching to solve:</a:t>
            </a:r>
          </a:p>
          <a:p>
            <a:pPr algn="just"/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some situations (ex. special form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), the solution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minimization approaches the one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minimization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505075" y="2133600"/>
          <a:ext cx="4060825" cy="574675"/>
        </p:xfrm>
        <a:graphic>
          <a:graphicData uri="http://schemas.openxmlformats.org/presentationml/2006/ole">
            <p:oleObj spid="_x0000_s29698" name="Equation" r:id="rId3" imgW="1879560" imgH="26640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051050" y="3861048"/>
          <a:ext cx="5157788" cy="1177925"/>
        </p:xfrm>
        <a:graphic>
          <a:graphicData uri="http://schemas.openxmlformats.org/presentationml/2006/ole">
            <p:oleObj spid="_x0000_s29699" name="Equation" r:id="rId4" imgW="2387520" imgH="545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Question 1: Why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can result in a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sparse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solution? 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44041" y="2132856"/>
          <a:ext cx="7572375" cy="576262"/>
        </p:xfrm>
        <a:graphic>
          <a:graphicData uri="http://schemas.openxmlformats.org/presentationml/2006/ole">
            <p:oleObj spid="_x0000_s30722" name="Equation" r:id="rId3" imgW="3504960" imgH="266400" progId="Equation.DSMT4">
              <p:embed/>
            </p:oleObj>
          </a:graphicData>
        </a:graphic>
      </p:graphicFrame>
      <p:cxnSp>
        <p:nvCxnSpPr>
          <p:cNvPr id="26" name="直線單箭頭接點 25"/>
          <p:cNvCxnSpPr/>
          <p:nvPr/>
        </p:nvCxnSpPr>
        <p:spPr>
          <a:xfrm>
            <a:off x="467544" y="5445224"/>
            <a:ext cx="741682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2555776" y="2924944"/>
            <a:ext cx="0" cy="37444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7668344" y="4941168"/>
          <a:ext cx="360040" cy="450050"/>
        </p:xfrm>
        <a:graphic>
          <a:graphicData uri="http://schemas.openxmlformats.org/presentationml/2006/ole">
            <p:oleObj spid="_x0000_s30732" name="Equation" r:id="rId4" imgW="152280" imgH="190440" progId="Equation.DSMT4">
              <p:embed/>
            </p:oleObj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2123728" y="2780928"/>
          <a:ext cx="390525" cy="449263"/>
        </p:xfrm>
        <a:graphic>
          <a:graphicData uri="http://schemas.openxmlformats.org/presentationml/2006/ole">
            <p:oleObj spid="_x0000_s30733" name="Equation" r:id="rId5" imgW="164880" imgH="190440" progId="Equation.DSMT4">
              <p:embed/>
            </p:oleObj>
          </a:graphicData>
        </a:graphic>
      </p:graphicFrame>
      <p:sp>
        <p:nvSpPr>
          <p:cNvPr id="47" name="矩形 46"/>
          <p:cNvSpPr/>
          <p:nvPr/>
        </p:nvSpPr>
        <p:spPr>
          <a:xfrm rot="2673312">
            <a:off x="1942860" y="4908165"/>
            <a:ext cx="1225831" cy="1218216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手繪多邊形 53"/>
          <p:cNvSpPr/>
          <p:nvPr/>
        </p:nvSpPr>
        <p:spPr>
          <a:xfrm>
            <a:off x="3051143" y="3148553"/>
            <a:ext cx="3632461" cy="3252247"/>
          </a:xfrm>
          <a:custGeom>
            <a:avLst/>
            <a:gdLst>
              <a:gd name="connsiteX0" fmla="*/ 135117 w 3632461"/>
              <a:gd name="connsiteY0" fmla="*/ 0 h 3252247"/>
              <a:gd name="connsiteX1" fmla="*/ 3142 w 3632461"/>
              <a:gd name="connsiteY1" fmla="*/ 961534 h 3252247"/>
              <a:gd name="connsiteX2" fmla="*/ 116263 w 3632461"/>
              <a:gd name="connsiteY2" fmla="*/ 1819373 h 3252247"/>
              <a:gd name="connsiteX3" fmla="*/ 427348 w 3632461"/>
              <a:gd name="connsiteY3" fmla="*/ 2366127 h 3252247"/>
              <a:gd name="connsiteX4" fmla="*/ 1134358 w 3632461"/>
              <a:gd name="connsiteY4" fmla="*/ 2828041 h 3252247"/>
              <a:gd name="connsiteX5" fmla="*/ 1945063 w 3632461"/>
              <a:gd name="connsiteY5" fmla="*/ 3063711 h 3252247"/>
              <a:gd name="connsiteX6" fmla="*/ 3632461 w 3632461"/>
              <a:gd name="connsiteY6" fmla="*/ 3252247 h 325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2461" h="3252247">
                <a:moveTo>
                  <a:pt x="135117" y="0"/>
                </a:moveTo>
                <a:cubicBezTo>
                  <a:pt x="70700" y="329152"/>
                  <a:pt x="6284" y="658305"/>
                  <a:pt x="3142" y="961534"/>
                </a:cubicBezTo>
                <a:cubicBezTo>
                  <a:pt x="0" y="1264763"/>
                  <a:pt x="45562" y="1585274"/>
                  <a:pt x="116263" y="1819373"/>
                </a:cubicBezTo>
                <a:cubicBezTo>
                  <a:pt x="186964" y="2053472"/>
                  <a:pt x="257666" y="2198016"/>
                  <a:pt x="427348" y="2366127"/>
                </a:cubicBezTo>
                <a:cubicBezTo>
                  <a:pt x="597031" y="2534238"/>
                  <a:pt x="881406" y="2711777"/>
                  <a:pt x="1134358" y="2828041"/>
                </a:cubicBezTo>
                <a:cubicBezTo>
                  <a:pt x="1387311" y="2944305"/>
                  <a:pt x="1528713" y="2993010"/>
                  <a:pt x="1945063" y="3063711"/>
                </a:cubicBezTo>
                <a:cubicBezTo>
                  <a:pt x="2361413" y="3134412"/>
                  <a:pt x="2996937" y="3193329"/>
                  <a:pt x="3632461" y="3252247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>
            <a:off x="3616751" y="3139126"/>
            <a:ext cx="3161121" cy="2724346"/>
          </a:xfrm>
          <a:custGeom>
            <a:avLst/>
            <a:gdLst>
              <a:gd name="connsiteX0" fmla="*/ 285946 w 3161121"/>
              <a:gd name="connsiteY0" fmla="*/ 0 h 2724346"/>
              <a:gd name="connsiteX1" fmla="*/ 12569 w 3161121"/>
              <a:gd name="connsiteY1" fmla="*/ 1131216 h 2724346"/>
              <a:gd name="connsiteX2" fmla="*/ 361360 w 3161121"/>
              <a:gd name="connsiteY2" fmla="*/ 2045616 h 2724346"/>
              <a:gd name="connsiteX3" fmla="*/ 1445443 w 3161121"/>
              <a:gd name="connsiteY3" fmla="*/ 2498103 h 2724346"/>
              <a:gd name="connsiteX4" fmla="*/ 3161121 w 3161121"/>
              <a:gd name="connsiteY4" fmla="*/ 2724346 h 272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121" h="2724346">
                <a:moveTo>
                  <a:pt x="285946" y="0"/>
                </a:moveTo>
                <a:cubicBezTo>
                  <a:pt x="142973" y="395140"/>
                  <a:pt x="0" y="790280"/>
                  <a:pt x="12569" y="1131216"/>
                </a:cubicBezTo>
                <a:cubicBezTo>
                  <a:pt x="25138" y="1472152"/>
                  <a:pt x="122548" y="1817802"/>
                  <a:pt x="361360" y="2045616"/>
                </a:cubicBezTo>
                <a:cubicBezTo>
                  <a:pt x="600172" y="2273430"/>
                  <a:pt x="978816" y="2384981"/>
                  <a:pt x="1445443" y="2498103"/>
                </a:cubicBezTo>
                <a:cubicBezTo>
                  <a:pt x="1912070" y="2611225"/>
                  <a:pt x="2536595" y="2667785"/>
                  <a:pt x="3161121" y="2724346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>
            <a:off x="4275056" y="3176833"/>
            <a:ext cx="2719633" cy="2196445"/>
          </a:xfrm>
          <a:custGeom>
            <a:avLst/>
            <a:gdLst>
              <a:gd name="connsiteX0" fmla="*/ 325224 w 2719633"/>
              <a:gd name="connsiteY0" fmla="*/ 0 h 2196445"/>
              <a:gd name="connsiteX1" fmla="*/ 61274 w 2719633"/>
              <a:gd name="connsiteY1" fmla="*/ 1084082 h 2196445"/>
              <a:gd name="connsiteX2" fmla="*/ 692870 w 2719633"/>
              <a:gd name="connsiteY2" fmla="*/ 1800520 h 2196445"/>
              <a:gd name="connsiteX3" fmla="*/ 2719633 w 2719633"/>
              <a:gd name="connsiteY3" fmla="*/ 2196445 h 219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633" h="2196445">
                <a:moveTo>
                  <a:pt x="325224" y="0"/>
                </a:moveTo>
                <a:cubicBezTo>
                  <a:pt x="162612" y="391997"/>
                  <a:pt x="0" y="783995"/>
                  <a:pt x="61274" y="1084082"/>
                </a:cubicBezTo>
                <a:cubicBezTo>
                  <a:pt x="122548" y="1384169"/>
                  <a:pt x="249810" y="1615126"/>
                  <a:pt x="692870" y="1800520"/>
                </a:cubicBezTo>
                <a:cubicBezTo>
                  <a:pt x="1135930" y="1985914"/>
                  <a:pt x="1927781" y="2091179"/>
                  <a:pt x="2719633" y="219644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4857946" y="3195687"/>
            <a:ext cx="2061328" cy="1714107"/>
          </a:xfrm>
          <a:custGeom>
            <a:avLst/>
            <a:gdLst>
              <a:gd name="connsiteX0" fmla="*/ 392784 w 2061328"/>
              <a:gd name="connsiteY0" fmla="*/ 0 h 1714107"/>
              <a:gd name="connsiteX1" fmla="*/ 119407 w 2061328"/>
              <a:gd name="connsiteY1" fmla="*/ 575035 h 1714107"/>
              <a:gd name="connsiteX2" fmla="*/ 185394 w 2061328"/>
              <a:gd name="connsiteY2" fmla="*/ 1178350 h 1714107"/>
              <a:gd name="connsiteX3" fmla="*/ 1231769 w 2061328"/>
              <a:gd name="connsiteY3" fmla="*/ 1630837 h 1714107"/>
              <a:gd name="connsiteX4" fmla="*/ 2061328 w 2061328"/>
              <a:gd name="connsiteY4" fmla="*/ 1677971 h 17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328" h="1714107">
                <a:moveTo>
                  <a:pt x="392784" y="0"/>
                </a:moveTo>
                <a:cubicBezTo>
                  <a:pt x="273378" y="189321"/>
                  <a:pt x="153972" y="378643"/>
                  <a:pt x="119407" y="575035"/>
                </a:cubicBezTo>
                <a:cubicBezTo>
                  <a:pt x="84842" y="771427"/>
                  <a:pt x="0" y="1002383"/>
                  <a:pt x="185394" y="1178350"/>
                </a:cubicBezTo>
                <a:cubicBezTo>
                  <a:pt x="370788" y="1354317"/>
                  <a:pt x="919113" y="1547567"/>
                  <a:pt x="1231769" y="1630837"/>
                </a:cubicBezTo>
                <a:cubicBezTo>
                  <a:pt x="1544425" y="1714107"/>
                  <a:pt x="1802876" y="1696039"/>
                  <a:pt x="2061328" y="1677971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5531963" y="3186260"/>
            <a:ext cx="1377884" cy="1159497"/>
          </a:xfrm>
          <a:custGeom>
            <a:avLst/>
            <a:gdLst>
              <a:gd name="connsiteX0" fmla="*/ 359790 w 1377884"/>
              <a:gd name="connsiteY0" fmla="*/ 0 h 1159497"/>
              <a:gd name="connsiteX1" fmla="*/ 20425 w 1377884"/>
              <a:gd name="connsiteY1" fmla="*/ 499620 h 1159497"/>
              <a:gd name="connsiteX2" fmla="*/ 237241 w 1377884"/>
              <a:gd name="connsiteY2" fmla="*/ 1008668 h 1159497"/>
              <a:gd name="connsiteX3" fmla="*/ 1377884 w 1377884"/>
              <a:gd name="connsiteY3" fmla="*/ 1159497 h 115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884" h="1159497">
                <a:moveTo>
                  <a:pt x="359790" y="0"/>
                </a:moveTo>
                <a:cubicBezTo>
                  <a:pt x="200320" y="165754"/>
                  <a:pt x="40850" y="331509"/>
                  <a:pt x="20425" y="499620"/>
                </a:cubicBezTo>
                <a:cubicBezTo>
                  <a:pt x="0" y="667731"/>
                  <a:pt x="10998" y="898689"/>
                  <a:pt x="237241" y="1008668"/>
                </a:cubicBezTo>
                <a:cubicBezTo>
                  <a:pt x="463484" y="1118647"/>
                  <a:pt x="920684" y="1139072"/>
                  <a:pt x="1377884" y="1159497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0741" name="Object 21"/>
          <p:cNvGraphicFramePr>
            <a:graphicFrameLocks noChangeAspect="1"/>
          </p:cNvGraphicFramePr>
          <p:nvPr/>
        </p:nvGraphicFramePr>
        <p:xfrm>
          <a:off x="6588224" y="3998039"/>
          <a:ext cx="792088" cy="367065"/>
        </p:xfrm>
        <a:graphic>
          <a:graphicData uri="http://schemas.openxmlformats.org/presentationml/2006/ole">
            <p:oleObj spid="_x0000_s30741" name="Equation" r:id="rId6" imgW="520560" imgH="241200" progId="Equation.DSMT4">
              <p:embed/>
            </p:oleObj>
          </a:graphicData>
        </a:graphic>
      </p:graphicFrame>
      <p:graphicFrame>
        <p:nvGraphicFramePr>
          <p:cNvPr id="30743" name="Object 23"/>
          <p:cNvGraphicFramePr>
            <a:graphicFrameLocks noChangeAspect="1"/>
          </p:cNvGraphicFramePr>
          <p:nvPr/>
        </p:nvGraphicFramePr>
        <p:xfrm>
          <a:off x="971600" y="4620052"/>
          <a:ext cx="855354" cy="393000"/>
        </p:xfrm>
        <a:graphic>
          <a:graphicData uri="http://schemas.openxmlformats.org/presentationml/2006/ole">
            <p:oleObj spid="_x0000_s30743" name="Equation" r:id="rId7" imgW="469800" imgH="215640" progId="Equation.DSMT4">
              <p:embed/>
            </p:oleObj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1093788" y="6165850"/>
          <a:ext cx="901700" cy="393700"/>
        </p:xfrm>
        <a:graphic>
          <a:graphicData uri="http://schemas.openxmlformats.org/presentationml/2006/ole">
            <p:oleObj spid="_x0000_s30744" name="Equation" r:id="rId8" imgW="495000" imgH="215640" progId="Equation.DSMT4">
              <p:embed/>
            </p:oleObj>
          </a:graphicData>
        </a:graphic>
      </p:graphicFrame>
      <p:sp>
        <p:nvSpPr>
          <p:cNvPr id="67" name="手繪多邊形 66"/>
          <p:cNvSpPr/>
          <p:nvPr/>
        </p:nvSpPr>
        <p:spPr>
          <a:xfrm>
            <a:off x="3131840" y="3140968"/>
            <a:ext cx="3432928" cy="3030718"/>
          </a:xfrm>
          <a:custGeom>
            <a:avLst/>
            <a:gdLst>
              <a:gd name="connsiteX0" fmla="*/ 199535 w 3432928"/>
              <a:gd name="connsiteY0" fmla="*/ 0 h 3030718"/>
              <a:gd name="connsiteX1" fmla="*/ 29852 w 3432928"/>
              <a:gd name="connsiteY1" fmla="*/ 848413 h 3030718"/>
              <a:gd name="connsiteX2" fmla="*/ 20425 w 3432928"/>
              <a:gd name="connsiteY2" fmla="*/ 1414021 h 3030718"/>
              <a:gd name="connsiteX3" fmla="*/ 105267 w 3432928"/>
              <a:gd name="connsiteY3" fmla="*/ 1781666 h 3030718"/>
              <a:gd name="connsiteX4" fmla="*/ 322083 w 3432928"/>
              <a:gd name="connsiteY4" fmla="*/ 2149312 h 3030718"/>
              <a:gd name="connsiteX5" fmla="*/ 897118 w 3432928"/>
              <a:gd name="connsiteY5" fmla="*/ 2554664 h 3030718"/>
              <a:gd name="connsiteX6" fmla="*/ 1877506 w 3432928"/>
              <a:gd name="connsiteY6" fmla="*/ 2875176 h 3030718"/>
              <a:gd name="connsiteX7" fmla="*/ 3112417 w 3432928"/>
              <a:gd name="connsiteY7" fmla="*/ 3007151 h 3030718"/>
              <a:gd name="connsiteX8" fmla="*/ 3432928 w 3432928"/>
              <a:gd name="connsiteY8" fmla="*/ 3016578 h 3030718"/>
              <a:gd name="connsiteX9" fmla="*/ 3432928 w 3432928"/>
              <a:gd name="connsiteY9" fmla="*/ 3016578 h 3030718"/>
              <a:gd name="connsiteX10" fmla="*/ 3432928 w 3432928"/>
              <a:gd name="connsiteY10" fmla="*/ 3016578 h 303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2928" h="3030718">
                <a:moveTo>
                  <a:pt x="199535" y="0"/>
                </a:moveTo>
                <a:cubicBezTo>
                  <a:pt x="129619" y="306371"/>
                  <a:pt x="59704" y="612743"/>
                  <a:pt x="29852" y="848413"/>
                </a:cubicBezTo>
                <a:cubicBezTo>
                  <a:pt x="0" y="1084083"/>
                  <a:pt x="7856" y="1258479"/>
                  <a:pt x="20425" y="1414021"/>
                </a:cubicBezTo>
                <a:cubicBezTo>
                  <a:pt x="32994" y="1569563"/>
                  <a:pt x="54991" y="1659118"/>
                  <a:pt x="105267" y="1781666"/>
                </a:cubicBezTo>
                <a:cubicBezTo>
                  <a:pt x="155543" y="1904214"/>
                  <a:pt x="190108" y="2020479"/>
                  <a:pt x="322083" y="2149312"/>
                </a:cubicBezTo>
                <a:cubicBezTo>
                  <a:pt x="454058" y="2278145"/>
                  <a:pt x="637881" y="2433687"/>
                  <a:pt x="897118" y="2554664"/>
                </a:cubicBezTo>
                <a:cubicBezTo>
                  <a:pt x="1156355" y="2675641"/>
                  <a:pt x="1508290" y="2799762"/>
                  <a:pt x="1877506" y="2875176"/>
                </a:cubicBezTo>
                <a:cubicBezTo>
                  <a:pt x="2246722" y="2950590"/>
                  <a:pt x="2853180" y="2983584"/>
                  <a:pt x="3112417" y="3007151"/>
                </a:cubicBezTo>
                <a:cubicBezTo>
                  <a:pt x="3371654" y="3030718"/>
                  <a:pt x="3432928" y="3016578"/>
                  <a:pt x="3432928" y="3016578"/>
                </a:cubicBezTo>
                <a:lnTo>
                  <a:pt x="3432928" y="3016578"/>
                </a:lnTo>
                <a:lnTo>
                  <a:pt x="3432928" y="3016578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1691680" y="4653136"/>
            <a:ext cx="1728192" cy="1728192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3347864" y="53732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3275856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7" grpId="0" animBg="1"/>
      <p:bldP spid="63" grpId="0" animBg="1"/>
      <p:bldP spid="60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Question 2: Why the sparse solution achieved by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minimization approaches the one of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minimization?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This is a matter or Mathematics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No matter how, sparse representation based on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minimization has been widely used for pattern recognition.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addition, if one doesn’t care about using the sparse solution for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representation (feature)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it seems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if these two solutions are not the same.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22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965575" y="5021263"/>
          <a:ext cx="1096963" cy="849312"/>
        </p:xfrm>
        <a:graphic>
          <a:graphicData uri="http://schemas.openxmlformats.org/presentationml/2006/ole">
            <p:oleObj spid="_x0000_s31746" name="Equation" r:id="rId3" imgW="5079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Noise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Sometimes, the data is observed with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</a:p>
          <a:p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answer seems to be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23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827584" y="2132856"/>
          <a:ext cx="2376263" cy="2054697"/>
        </p:xfrm>
        <a:graphic>
          <a:graphicData uri="http://schemas.openxmlformats.org/presentationml/2006/ole">
            <p:oleObj spid="_x0000_s32770" name="Equation" r:id="rId3" imgW="1600200" imgH="1384200" progId="Equation.DSMT4">
              <p:embed/>
            </p:oleObj>
          </a:graphicData>
        </a:graphic>
      </p:graphicFrame>
      <p:sp>
        <p:nvSpPr>
          <p:cNvPr id="8" name="向右箭號 7"/>
          <p:cNvSpPr/>
          <p:nvPr/>
        </p:nvSpPr>
        <p:spPr>
          <a:xfrm>
            <a:off x="3491880" y="3128466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427538" y="3081412"/>
          <a:ext cx="1339850" cy="388937"/>
        </p:xfrm>
        <a:graphic>
          <a:graphicData uri="http://schemas.openxmlformats.org/presentationml/2006/ole">
            <p:oleObj spid="_x0000_s32771" name="Equation" r:id="rId4" imgW="698400" imgH="203040" progId="Equation.DSMT4">
              <p:embed/>
            </p:oleObj>
          </a:graphicData>
        </a:graphic>
      </p:graphicFrame>
      <p:sp>
        <p:nvSpPr>
          <p:cNvPr id="10" name="向右箭號 9"/>
          <p:cNvSpPr/>
          <p:nvPr/>
        </p:nvSpPr>
        <p:spPr>
          <a:xfrm>
            <a:off x="5868144" y="3128466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287963" y="2636912"/>
          <a:ext cx="1924050" cy="363537"/>
        </p:xfrm>
        <a:graphic>
          <a:graphicData uri="http://schemas.openxmlformats.org/presentationml/2006/ole">
            <p:oleObj spid="_x0000_s32772" name="Equation" r:id="rId5" imgW="1002960" imgH="190440" progId="Equation.DSMT4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6948264" y="3044899"/>
          <a:ext cx="974725" cy="387350"/>
        </p:xfrm>
        <a:graphic>
          <a:graphicData uri="http://schemas.openxmlformats.org/presentationml/2006/ole">
            <p:oleObj spid="_x0000_s32773" name="Equation" r:id="rId6" imgW="507960" imgH="203040" progId="Equation.DSMT4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49300" y="4724400"/>
          <a:ext cx="7578725" cy="1671638"/>
        </p:xfrm>
        <a:graphic>
          <a:graphicData uri="http://schemas.openxmlformats.org/presentationml/2006/ole">
            <p:oleObj spid="_x0000_s32774" name="Equation" r:id="rId7" imgW="3619440" imgH="799920" progId="Equation.DSMT4">
              <p:embed/>
            </p:oleObj>
          </a:graphicData>
        </a:graphic>
      </p:graphicFrame>
      <p:cxnSp>
        <p:nvCxnSpPr>
          <p:cNvPr id="22" name="直線單箭頭接點 21"/>
          <p:cNvCxnSpPr/>
          <p:nvPr/>
        </p:nvCxnSpPr>
        <p:spPr>
          <a:xfrm flipH="1" flipV="1">
            <a:off x="827584" y="6237312"/>
            <a:ext cx="1152128" cy="36004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97971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possibly not sparse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Noise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Several ways to overcome this: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What is the difference between:  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24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823913" y="2146300"/>
          <a:ext cx="7435850" cy="1125538"/>
        </p:xfrm>
        <a:graphic>
          <a:graphicData uri="http://schemas.openxmlformats.org/presentationml/2006/ole">
            <p:oleObj spid="_x0000_s33794" name="Equation" r:id="rId3" imgW="3441600" imgH="520560" progId="Equation.DSMT4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23528" y="3645024"/>
          <a:ext cx="8591550" cy="760412"/>
        </p:xfrm>
        <a:graphic>
          <a:graphicData uri="http://schemas.openxmlformats.org/presentationml/2006/ole">
            <p:oleObj spid="_x0000_s33795" name="Equation" r:id="rId4" imgW="4444920" imgH="393480" progId="Equation.DSMT4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483768" y="5375806"/>
          <a:ext cx="3744416" cy="501466"/>
        </p:xfrm>
        <a:graphic>
          <a:graphicData uri="http://schemas.openxmlformats.org/presentationml/2006/ole">
            <p:oleObj spid="_x0000_s33796" name="Equation" r:id="rId5" imgW="161280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Equivalent form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You may also see several forms for the problem:</a:t>
            </a:r>
          </a:p>
          <a:p>
            <a:pPr algn="just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These equivalent forms are derived from Lagrange multiplier</a:t>
            </a:r>
          </a:p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There have been several publications aiming at how solving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minimization problem.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25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892175" y="2173288"/>
          <a:ext cx="7297738" cy="1069975"/>
        </p:xfrm>
        <a:graphic>
          <a:graphicData uri="http://schemas.openxmlformats.org/presentationml/2006/ole">
            <p:oleObj spid="_x0000_s34818" name="Equation" r:id="rId3" imgW="337788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Importance of Dictionary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26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Dictionary generation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If the preceding sections, we generally assume that the 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over-complete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bases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existed and known</a:t>
            </a:r>
          </a:p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However in practice, we usually need to build it: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Wavelet + Fourier + Haar + ……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Learning based on data</a:t>
            </a:r>
          </a:p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How to learn? </a:t>
            </a:r>
          </a:p>
          <a:p>
            <a:pPr algn="just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May result in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over-fitting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27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83568" y="4581128"/>
          <a:ext cx="7646988" cy="1206500"/>
        </p:xfrm>
        <a:graphic>
          <a:graphicData uri="http://schemas.openxmlformats.org/presentationml/2006/ole">
            <p:oleObj spid="_x0000_s35842" name="Equation" r:id="rId3" imgW="3543120" imgH="55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28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Back to the problem we have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quadratic programming problem with constraints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29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96900" y="2276475"/>
          <a:ext cx="1758950" cy="636588"/>
        </p:xfrm>
        <a:graphic>
          <a:graphicData uri="http://schemas.openxmlformats.org/presentationml/2006/ole">
            <p:oleObj spid="_x0000_s37890" name="Equation" r:id="rId3" imgW="736560" imgH="266400" progId="Equation.DSMT4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85750" y="3429000"/>
          <a:ext cx="3359150" cy="1223963"/>
        </p:xfrm>
        <a:graphic>
          <a:graphicData uri="http://schemas.openxmlformats.org/presentationml/2006/ole">
            <p:oleObj spid="_x0000_s37891" name="Equation" r:id="rId4" imgW="1638000" imgH="596880" progId="Equation.DSMT4">
              <p:embed/>
            </p:oleObj>
          </a:graphicData>
        </a:graphic>
      </p:graphicFrame>
      <p:sp>
        <p:nvSpPr>
          <p:cNvPr id="8" name="向右箭號 7"/>
          <p:cNvSpPr/>
          <p:nvPr/>
        </p:nvSpPr>
        <p:spPr>
          <a:xfrm rot="5400000">
            <a:off x="1187624" y="3068960"/>
            <a:ext cx="504056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2699792" y="2852936"/>
            <a:ext cx="576064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483768" y="24208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importance of each food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3347864" y="3212976"/>
            <a:ext cx="288032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419872" y="29156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 nutrient need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1520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Nutrient content of each food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 flipV="1">
            <a:off x="467544" y="4653136"/>
            <a:ext cx="504056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1403648" y="4653136"/>
            <a:ext cx="72008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向右箭號 31"/>
          <p:cNvSpPr/>
          <p:nvPr/>
        </p:nvSpPr>
        <p:spPr>
          <a:xfrm rot="5400000">
            <a:off x="1115616" y="5517232"/>
            <a:ext cx="504056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065213" y="6040438"/>
          <a:ext cx="819150" cy="455612"/>
        </p:xfrm>
        <a:graphic>
          <a:graphicData uri="http://schemas.openxmlformats.org/presentationml/2006/ole">
            <p:oleObj spid="_x0000_s37892" name="Equation" r:id="rId5" imgW="342720" imgH="190440" progId="Equation.DSMT4">
              <p:embed/>
            </p:oleObj>
          </a:graphicData>
        </a:graphic>
      </p:graphicFrame>
      <p:sp>
        <p:nvSpPr>
          <p:cNvPr id="39" name="向右箭號 38"/>
          <p:cNvSpPr/>
          <p:nvPr/>
        </p:nvSpPr>
        <p:spPr>
          <a:xfrm>
            <a:off x="3995936" y="3933056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5004048" y="3501008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Take derivative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(2) Quadratic programming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(o)</a:t>
            </a: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(3) Sparse coding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(o)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684963" y="4460875"/>
          <a:ext cx="207962" cy="312738"/>
        </p:xfrm>
        <a:graphic>
          <a:graphicData uri="http://schemas.openxmlformats.org/presentationml/2006/ole">
            <p:oleObj spid="_x0000_s37893" name="Equation" r:id="rId6" imgW="101520" imgH="152280" progId="Equation.DSMT4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230813" y="5608638"/>
          <a:ext cx="3214687" cy="555625"/>
        </p:xfrm>
        <a:graphic>
          <a:graphicData uri="http://schemas.openxmlformats.org/presentationml/2006/ole">
            <p:oleObj spid="_x0000_s37894" name="Equation" r:id="rId7" imgW="1536480" imgH="266400" progId="Equation.DSMT4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5508179" y="4021848"/>
          <a:ext cx="2376189" cy="847312"/>
        </p:xfrm>
        <a:graphic>
          <a:graphicData uri="http://schemas.openxmlformats.org/presentationml/2006/ole">
            <p:oleObj spid="_x0000_s37895" name="Equation" r:id="rId8" imgW="11048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Face Recognition (1)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30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452320" cy="289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Face Recognition (2)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31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3182"/>
            <a:ext cx="4176464" cy="31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68" y="2420888"/>
            <a:ext cx="4118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接點 7"/>
          <p:cNvCxnSpPr/>
          <p:nvPr/>
        </p:nvCxnSpPr>
        <p:spPr>
          <a:xfrm>
            <a:off x="4572000" y="1700808"/>
            <a:ext cx="0" cy="482453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 important issue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When using sparse representation as a way of feature extraction, you may wonder, even if there exists the sparsity property in the data, does sparse feature really come up with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better results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? Does it contain any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semantic meaning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Successful areas: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Face recognition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Digit recognition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Object recognition (with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carful design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720000" algn="just"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Ex. K-means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Sparse representation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32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De-noising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33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4320480" cy="51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251520" y="177281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Learn 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patch dictionary.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each patch, compute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sparse representation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then use it 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patch.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44488" y="3573463"/>
          <a:ext cx="2898775" cy="879475"/>
        </p:xfrm>
        <a:graphic>
          <a:graphicData uri="http://schemas.openxmlformats.org/presentationml/2006/ole">
            <p:oleObj spid="_x0000_s40964" name="Equation" r:id="rId4" imgW="154908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Detection based on reconstruction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34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253" y="1556792"/>
            <a:ext cx="49322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07504" y="177281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Learn 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patch dictionary for a specific object.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each patch in the image, compute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sparse representat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ion and use it 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the image. Check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for each patch, and identify those with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error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as detected object.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23528" y="4221088"/>
          <a:ext cx="3220136" cy="1584176"/>
        </p:xfrm>
        <a:graphic>
          <a:graphicData uri="http://schemas.openxmlformats.org/presentationml/2006/ole">
            <p:oleObj spid="_x0000_s41987" name="Equation" r:id="rId4" imgW="1549080" imgH="761760" progId="Equation.DSMT4">
              <p:embed/>
            </p:oleObj>
          </a:graphicData>
        </a:graphic>
      </p:graphicFrame>
      <p:cxnSp>
        <p:nvCxnSpPr>
          <p:cNvPr id="10" name="直線單箭頭接點 9"/>
          <p:cNvCxnSpPr/>
          <p:nvPr/>
        </p:nvCxnSpPr>
        <p:spPr>
          <a:xfrm flipH="1" flipV="1">
            <a:off x="2771800" y="4581128"/>
            <a:ext cx="1296144" cy="9361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067944" y="5445224"/>
            <a:ext cx="2592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Maybe not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over-complete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7504" y="630932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Other cases: Foreground-background detection, pedestrian detection,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35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What you should know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What is the form of standard optimization?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What is sparsity?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What is sparse coding and sparse sensing?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What kind of optimization method to solve it?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Try to use it !!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36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Thank you for listening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37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What is sparsity?</a:t>
            </a:r>
          </a:p>
          <a:p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Usage:</a:t>
            </a:r>
          </a:p>
          <a:p>
            <a:pPr marL="720000" indent="-51435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Compression</a:t>
            </a:r>
          </a:p>
          <a:p>
            <a:pPr marL="720000" indent="-51435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marL="720000" indent="-51435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Representation</a:t>
            </a:r>
          </a:p>
          <a:p>
            <a:pPr marL="720000" indent="-51435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Fast / sparse sensing</a:t>
            </a:r>
          </a:p>
          <a:p>
            <a:pPr marL="514350" indent="-514350">
              <a:buAutoNum type="arabicParenBoth"/>
            </a:pP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 8"/>
          <p:cNvSpPr/>
          <p:nvPr/>
        </p:nvSpPr>
        <p:spPr>
          <a:xfrm>
            <a:off x="445201" y="2492896"/>
            <a:ext cx="1678527" cy="1057374"/>
          </a:xfrm>
          <a:custGeom>
            <a:avLst/>
            <a:gdLst>
              <a:gd name="connsiteX0" fmla="*/ 0 w 2686639"/>
              <a:gd name="connsiteY0" fmla="*/ 879835 h 1057374"/>
              <a:gd name="connsiteX1" fmla="*/ 216816 w 2686639"/>
              <a:gd name="connsiteY1" fmla="*/ 597031 h 1057374"/>
              <a:gd name="connsiteX2" fmla="*/ 339365 w 2686639"/>
              <a:gd name="connsiteY2" fmla="*/ 163398 h 1057374"/>
              <a:gd name="connsiteX3" fmla="*/ 377072 w 2686639"/>
              <a:gd name="connsiteY3" fmla="*/ 12569 h 1057374"/>
              <a:gd name="connsiteX4" fmla="*/ 461913 w 2686639"/>
              <a:gd name="connsiteY4" fmla="*/ 172825 h 1057374"/>
              <a:gd name="connsiteX5" fmla="*/ 509047 w 2686639"/>
              <a:gd name="connsiteY5" fmla="*/ 417921 h 1057374"/>
              <a:gd name="connsiteX6" fmla="*/ 565608 w 2686639"/>
              <a:gd name="connsiteY6" fmla="*/ 323653 h 1057374"/>
              <a:gd name="connsiteX7" fmla="*/ 631595 w 2686639"/>
              <a:gd name="connsiteY7" fmla="*/ 559323 h 1057374"/>
              <a:gd name="connsiteX8" fmla="*/ 650449 w 2686639"/>
              <a:gd name="connsiteY8" fmla="*/ 842128 h 1057374"/>
              <a:gd name="connsiteX9" fmla="*/ 744717 w 2686639"/>
              <a:gd name="connsiteY9" fmla="*/ 974103 h 1057374"/>
              <a:gd name="connsiteX10" fmla="*/ 791851 w 2686639"/>
              <a:gd name="connsiteY10" fmla="*/ 747860 h 1057374"/>
              <a:gd name="connsiteX11" fmla="*/ 782424 w 2686639"/>
              <a:gd name="connsiteY11" fmla="*/ 493336 h 1057374"/>
              <a:gd name="connsiteX12" fmla="*/ 791851 w 2686639"/>
              <a:gd name="connsiteY12" fmla="*/ 163398 h 1057374"/>
              <a:gd name="connsiteX13" fmla="*/ 886119 w 2686639"/>
              <a:gd name="connsiteY13" fmla="*/ 370787 h 1057374"/>
              <a:gd name="connsiteX14" fmla="*/ 961534 w 2686639"/>
              <a:gd name="connsiteY14" fmla="*/ 634738 h 1057374"/>
              <a:gd name="connsiteX15" fmla="*/ 1008668 w 2686639"/>
              <a:gd name="connsiteY15" fmla="*/ 804420 h 1057374"/>
              <a:gd name="connsiteX16" fmla="*/ 1121789 w 2686639"/>
              <a:gd name="connsiteY16" fmla="*/ 823274 h 1057374"/>
              <a:gd name="connsiteX17" fmla="*/ 1168923 w 2686639"/>
              <a:gd name="connsiteY17" fmla="*/ 653592 h 1057374"/>
              <a:gd name="connsiteX18" fmla="*/ 1253765 w 2686639"/>
              <a:gd name="connsiteY18" fmla="*/ 389641 h 1057374"/>
              <a:gd name="connsiteX19" fmla="*/ 1300899 w 2686639"/>
              <a:gd name="connsiteY19" fmla="*/ 210532 h 1057374"/>
              <a:gd name="connsiteX20" fmla="*/ 1319752 w 2686639"/>
              <a:gd name="connsiteY20" fmla="*/ 361361 h 1057374"/>
              <a:gd name="connsiteX21" fmla="*/ 1357459 w 2686639"/>
              <a:gd name="connsiteY21" fmla="*/ 568750 h 1057374"/>
              <a:gd name="connsiteX22" fmla="*/ 1366886 w 2686639"/>
              <a:gd name="connsiteY22" fmla="*/ 794994 h 1057374"/>
              <a:gd name="connsiteX23" fmla="*/ 1414020 w 2686639"/>
              <a:gd name="connsiteY23" fmla="*/ 974103 h 1057374"/>
              <a:gd name="connsiteX24" fmla="*/ 1489435 w 2686639"/>
              <a:gd name="connsiteY24" fmla="*/ 1030664 h 1057374"/>
              <a:gd name="connsiteX25" fmla="*/ 1508288 w 2686639"/>
              <a:gd name="connsiteY25" fmla="*/ 860981 h 1057374"/>
              <a:gd name="connsiteX26" fmla="*/ 1536569 w 2686639"/>
              <a:gd name="connsiteY26" fmla="*/ 719579 h 1057374"/>
              <a:gd name="connsiteX27" fmla="*/ 1564849 w 2686639"/>
              <a:gd name="connsiteY27" fmla="*/ 587604 h 1057374"/>
              <a:gd name="connsiteX28" fmla="*/ 1593129 w 2686639"/>
              <a:gd name="connsiteY28" fmla="*/ 399068 h 1057374"/>
              <a:gd name="connsiteX29" fmla="*/ 1602556 w 2686639"/>
              <a:gd name="connsiteY29" fmla="*/ 210532 h 1057374"/>
              <a:gd name="connsiteX30" fmla="*/ 1630837 w 2686639"/>
              <a:gd name="connsiteY30" fmla="*/ 97410 h 1057374"/>
              <a:gd name="connsiteX31" fmla="*/ 1715678 w 2686639"/>
              <a:gd name="connsiteY31" fmla="*/ 238812 h 1057374"/>
              <a:gd name="connsiteX32" fmla="*/ 1772239 w 2686639"/>
              <a:gd name="connsiteY32" fmla="*/ 3142 h 1057374"/>
              <a:gd name="connsiteX33" fmla="*/ 1800519 w 2686639"/>
              <a:gd name="connsiteY33" fmla="*/ 257666 h 1057374"/>
              <a:gd name="connsiteX34" fmla="*/ 1828800 w 2686639"/>
              <a:gd name="connsiteY34" fmla="*/ 512189 h 1057374"/>
              <a:gd name="connsiteX35" fmla="*/ 1857080 w 2686639"/>
              <a:gd name="connsiteY35" fmla="*/ 710152 h 1057374"/>
              <a:gd name="connsiteX36" fmla="*/ 1923068 w 2686639"/>
              <a:gd name="connsiteY36" fmla="*/ 974103 h 1057374"/>
              <a:gd name="connsiteX37" fmla="*/ 1979628 w 2686639"/>
              <a:gd name="connsiteY37" fmla="*/ 1049517 h 1057374"/>
              <a:gd name="connsiteX38" fmla="*/ 2036189 w 2686639"/>
              <a:gd name="connsiteY38" fmla="*/ 926969 h 1057374"/>
              <a:gd name="connsiteX39" fmla="*/ 2111604 w 2686639"/>
              <a:gd name="connsiteY39" fmla="*/ 1040091 h 1057374"/>
              <a:gd name="connsiteX40" fmla="*/ 2158738 w 2686639"/>
              <a:gd name="connsiteY40" fmla="*/ 823274 h 1057374"/>
              <a:gd name="connsiteX41" fmla="*/ 2187018 w 2686639"/>
              <a:gd name="connsiteY41" fmla="*/ 625311 h 1057374"/>
              <a:gd name="connsiteX42" fmla="*/ 2205872 w 2686639"/>
              <a:gd name="connsiteY42" fmla="*/ 493336 h 1057374"/>
              <a:gd name="connsiteX43" fmla="*/ 2262433 w 2686639"/>
              <a:gd name="connsiteY43" fmla="*/ 672445 h 1057374"/>
              <a:gd name="connsiteX44" fmla="*/ 2347274 w 2686639"/>
              <a:gd name="connsiteY44" fmla="*/ 342507 h 1057374"/>
              <a:gd name="connsiteX45" fmla="*/ 2432115 w 2686639"/>
              <a:gd name="connsiteY45" fmla="*/ 587604 h 1057374"/>
              <a:gd name="connsiteX46" fmla="*/ 2460395 w 2686639"/>
              <a:gd name="connsiteY46" fmla="*/ 653592 h 1057374"/>
              <a:gd name="connsiteX47" fmla="*/ 2554663 w 2686639"/>
              <a:gd name="connsiteY47" fmla="*/ 757286 h 1057374"/>
              <a:gd name="connsiteX48" fmla="*/ 2582944 w 2686639"/>
              <a:gd name="connsiteY48" fmla="*/ 766713 h 1057374"/>
              <a:gd name="connsiteX49" fmla="*/ 2686639 w 2686639"/>
              <a:gd name="connsiteY49" fmla="*/ 964676 h 1057374"/>
              <a:gd name="connsiteX50" fmla="*/ 2686639 w 2686639"/>
              <a:gd name="connsiteY50" fmla="*/ 964676 h 10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86639" h="1057374">
                <a:moveTo>
                  <a:pt x="0" y="879835"/>
                </a:moveTo>
                <a:cubicBezTo>
                  <a:pt x="80127" y="798136"/>
                  <a:pt x="160255" y="716437"/>
                  <a:pt x="216816" y="597031"/>
                </a:cubicBezTo>
                <a:cubicBezTo>
                  <a:pt x="273377" y="477625"/>
                  <a:pt x="312656" y="260808"/>
                  <a:pt x="339365" y="163398"/>
                </a:cubicBezTo>
                <a:cubicBezTo>
                  <a:pt x="366074" y="65988"/>
                  <a:pt x="356647" y="10998"/>
                  <a:pt x="377072" y="12569"/>
                </a:cubicBezTo>
                <a:cubicBezTo>
                  <a:pt x="397497" y="14140"/>
                  <a:pt x="439917" y="105266"/>
                  <a:pt x="461913" y="172825"/>
                </a:cubicBezTo>
                <a:cubicBezTo>
                  <a:pt x="483909" y="240384"/>
                  <a:pt x="491765" y="392783"/>
                  <a:pt x="509047" y="417921"/>
                </a:cubicBezTo>
                <a:cubicBezTo>
                  <a:pt x="526329" y="443059"/>
                  <a:pt x="545183" y="300086"/>
                  <a:pt x="565608" y="323653"/>
                </a:cubicBezTo>
                <a:cubicBezTo>
                  <a:pt x="586033" y="347220"/>
                  <a:pt x="617455" y="472911"/>
                  <a:pt x="631595" y="559323"/>
                </a:cubicBezTo>
                <a:cubicBezTo>
                  <a:pt x="645735" y="645736"/>
                  <a:pt x="631595" y="772998"/>
                  <a:pt x="650449" y="842128"/>
                </a:cubicBezTo>
                <a:cubicBezTo>
                  <a:pt x="669303" y="911258"/>
                  <a:pt x="721150" y="989814"/>
                  <a:pt x="744717" y="974103"/>
                </a:cubicBezTo>
                <a:cubicBezTo>
                  <a:pt x="768284" y="958392"/>
                  <a:pt x="785567" y="827988"/>
                  <a:pt x="791851" y="747860"/>
                </a:cubicBezTo>
                <a:cubicBezTo>
                  <a:pt x="798136" y="667732"/>
                  <a:pt x="782424" y="590746"/>
                  <a:pt x="782424" y="493336"/>
                </a:cubicBezTo>
                <a:cubicBezTo>
                  <a:pt x="782424" y="395926"/>
                  <a:pt x="774568" y="183823"/>
                  <a:pt x="791851" y="163398"/>
                </a:cubicBezTo>
                <a:cubicBezTo>
                  <a:pt x="809134" y="142973"/>
                  <a:pt x="857839" y="292230"/>
                  <a:pt x="886119" y="370787"/>
                </a:cubicBezTo>
                <a:cubicBezTo>
                  <a:pt x="914400" y="449344"/>
                  <a:pt x="941109" y="562466"/>
                  <a:pt x="961534" y="634738"/>
                </a:cubicBezTo>
                <a:cubicBezTo>
                  <a:pt x="981959" y="707010"/>
                  <a:pt x="981959" y="772997"/>
                  <a:pt x="1008668" y="804420"/>
                </a:cubicBezTo>
                <a:cubicBezTo>
                  <a:pt x="1035377" y="835843"/>
                  <a:pt x="1095080" y="848412"/>
                  <a:pt x="1121789" y="823274"/>
                </a:cubicBezTo>
                <a:cubicBezTo>
                  <a:pt x="1148498" y="798136"/>
                  <a:pt x="1146927" y="725864"/>
                  <a:pt x="1168923" y="653592"/>
                </a:cubicBezTo>
                <a:cubicBezTo>
                  <a:pt x="1190919" y="581320"/>
                  <a:pt x="1231769" y="463484"/>
                  <a:pt x="1253765" y="389641"/>
                </a:cubicBezTo>
                <a:cubicBezTo>
                  <a:pt x="1275761" y="315798"/>
                  <a:pt x="1289901" y="215245"/>
                  <a:pt x="1300899" y="210532"/>
                </a:cubicBezTo>
                <a:cubicBezTo>
                  <a:pt x="1311897" y="205819"/>
                  <a:pt x="1310325" y="301658"/>
                  <a:pt x="1319752" y="361361"/>
                </a:cubicBezTo>
                <a:cubicBezTo>
                  <a:pt x="1329179" y="421064"/>
                  <a:pt x="1349603" y="496478"/>
                  <a:pt x="1357459" y="568750"/>
                </a:cubicBezTo>
                <a:cubicBezTo>
                  <a:pt x="1365315" y="641022"/>
                  <a:pt x="1357459" y="727435"/>
                  <a:pt x="1366886" y="794994"/>
                </a:cubicBezTo>
                <a:cubicBezTo>
                  <a:pt x="1376313" y="862553"/>
                  <a:pt x="1393595" y="934825"/>
                  <a:pt x="1414020" y="974103"/>
                </a:cubicBezTo>
                <a:cubicBezTo>
                  <a:pt x="1434445" y="1013381"/>
                  <a:pt x="1473724" y="1049518"/>
                  <a:pt x="1489435" y="1030664"/>
                </a:cubicBezTo>
                <a:cubicBezTo>
                  <a:pt x="1505146" y="1011810"/>
                  <a:pt x="1500432" y="912829"/>
                  <a:pt x="1508288" y="860981"/>
                </a:cubicBezTo>
                <a:cubicBezTo>
                  <a:pt x="1516144" y="809134"/>
                  <a:pt x="1527142" y="765142"/>
                  <a:pt x="1536569" y="719579"/>
                </a:cubicBezTo>
                <a:cubicBezTo>
                  <a:pt x="1545996" y="674016"/>
                  <a:pt x="1555422" y="641023"/>
                  <a:pt x="1564849" y="587604"/>
                </a:cubicBezTo>
                <a:cubicBezTo>
                  <a:pt x="1574276" y="534186"/>
                  <a:pt x="1586845" y="461913"/>
                  <a:pt x="1593129" y="399068"/>
                </a:cubicBezTo>
                <a:cubicBezTo>
                  <a:pt x="1599413" y="336223"/>
                  <a:pt x="1596271" y="260808"/>
                  <a:pt x="1602556" y="210532"/>
                </a:cubicBezTo>
                <a:cubicBezTo>
                  <a:pt x="1608841" y="160256"/>
                  <a:pt x="1611983" y="92697"/>
                  <a:pt x="1630837" y="97410"/>
                </a:cubicBezTo>
                <a:cubicBezTo>
                  <a:pt x="1649691" y="102123"/>
                  <a:pt x="1692111" y="254523"/>
                  <a:pt x="1715678" y="238812"/>
                </a:cubicBezTo>
                <a:cubicBezTo>
                  <a:pt x="1739245" y="223101"/>
                  <a:pt x="1758099" y="0"/>
                  <a:pt x="1772239" y="3142"/>
                </a:cubicBezTo>
                <a:cubicBezTo>
                  <a:pt x="1786379" y="6284"/>
                  <a:pt x="1800519" y="257666"/>
                  <a:pt x="1800519" y="257666"/>
                </a:cubicBezTo>
                <a:cubicBezTo>
                  <a:pt x="1809946" y="342507"/>
                  <a:pt x="1819373" y="436775"/>
                  <a:pt x="1828800" y="512189"/>
                </a:cubicBezTo>
                <a:cubicBezTo>
                  <a:pt x="1838227" y="587603"/>
                  <a:pt x="1841369" y="633166"/>
                  <a:pt x="1857080" y="710152"/>
                </a:cubicBezTo>
                <a:cubicBezTo>
                  <a:pt x="1872791" y="787138"/>
                  <a:pt x="1902643" y="917542"/>
                  <a:pt x="1923068" y="974103"/>
                </a:cubicBezTo>
                <a:cubicBezTo>
                  <a:pt x="1943493" y="1030664"/>
                  <a:pt x="1960775" y="1057373"/>
                  <a:pt x="1979628" y="1049517"/>
                </a:cubicBezTo>
                <a:cubicBezTo>
                  <a:pt x="1998481" y="1041661"/>
                  <a:pt x="2014193" y="928540"/>
                  <a:pt x="2036189" y="926969"/>
                </a:cubicBezTo>
                <a:cubicBezTo>
                  <a:pt x="2058185" y="925398"/>
                  <a:pt x="2091179" y="1057374"/>
                  <a:pt x="2111604" y="1040091"/>
                </a:cubicBezTo>
                <a:cubicBezTo>
                  <a:pt x="2132029" y="1022808"/>
                  <a:pt x="2146169" y="892404"/>
                  <a:pt x="2158738" y="823274"/>
                </a:cubicBezTo>
                <a:cubicBezTo>
                  <a:pt x="2171307" y="754144"/>
                  <a:pt x="2187018" y="625311"/>
                  <a:pt x="2187018" y="625311"/>
                </a:cubicBezTo>
                <a:cubicBezTo>
                  <a:pt x="2194874" y="570321"/>
                  <a:pt x="2193303" y="485480"/>
                  <a:pt x="2205872" y="493336"/>
                </a:cubicBezTo>
                <a:cubicBezTo>
                  <a:pt x="2218441" y="501192"/>
                  <a:pt x="2238866" y="697583"/>
                  <a:pt x="2262433" y="672445"/>
                </a:cubicBezTo>
                <a:cubicBezTo>
                  <a:pt x="2286000" y="647307"/>
                  <a:pt x="2318994" y="356647"/>
                  <a:pt x="2347274" y="342507"/>
                </a:cubicBezTo>
                <a:cubicBezTo>
                  <a:pt x="2375554" y="328367"/>
                  <a:pt x="2413262" y="535757"/>
                  <a:pt x="2432115" y="587604"/>
                </a:cubicBezTo>
                <a:cubicBezTo>
                  <a:pt x="2450969" y="639452"/>
                  <a:pt x="2439970" y="625312"/>
                  <a:pt x="2460395" y="653592"/>
                </a:cubicBezTo>
                <a:cubicBezTo>
                  <a:pt x="2480820" y="681872"/>
                  <a:pt x="2534238" y="738433"/>
                  <a:pt x="2554663" y="757286"/>
                </a:cubicBezTo>
                <a:cubicBezTo>
                  <a:pt x="2575088" y="776140"/>
                  <a:pt x="2560948" y="732148"/>
                  <a:pt x="2582944" y="766713"/>
                </a:cubicBezTo>
                <a:cubicBezTo>
                  <a:pt x="2604940" y="801278"/>
                  <a:pt x="2686639" y="964676"/>
                  <a:pt x="2686639" y="964676"/>
                </a:cubicBezTo>
                <a:lnTo>
                  <a:pt x="2686639" y="964676"/>
                </a:lnTo>
              </a:path>
            </a:pathLst>
          </a:cu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95536" y="3573016"/>
            <a:ext cx="18722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95536" y="220486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向右箭號 14"/>
          <p:cNvSpPr/>
          <p:nvPr/>
        </p:nvSpPr>
        <p:spPr>
          <a:xfrm>
            <a:off x="2411760" y="2852936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635896" y="3573016"/>
            <a:ext cx="18722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635896" y="220486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手繪多邊形 20"/>
          <p:cNvSpPr/>
          <p:nvPr/>
        </p:nvSpPr>
        <p:spPr>
          <a:xfrm>
            <a:off x="3644294" y="2614374"/>
            <a:ext cx="1575778" cy="1030650"/>
          </a:xfrm>
          <a:custGeom>
            <a:avLst/>
            <a:gdLst>
              <a:gd name="connsiteX0" fmla="*/ 0 w 1659117"/>
              <a:gd name="connsiteY0" fmla="*/ 186965 h 598602"/>
              <a:gd name="connsiteX1" fmla="*/ 37707 w 1659117"/>
              <a:gd name="connsiteY1" fmla="*/ 328367 h 598602"/>
              <a:gd name="connsiteX2" fmla="*/ 197963 w 1659117"/>
              <a:gd name="connsiteY2" fmla="*/ 498049 h 598602"/>
              <a:gd name="connsiteX3" fmla="*/ 395926 w 1659117"/>
              <a:gd name="connsiteY3" fmla="*/ 507476 h 598602"/>
              <a:gd name="connsiteX4" fmla="*/ 480767 w 1659117"/>
              <a:gd name="connsiteY4" fmla="*/ 196392 h 598602"/>
              <a:gd name="connsiteX5" fmla="*/ 537328 w 1659117"/>
              <a:gd name="connsiteY5" fmla="*/ 498049 h 598602"/>
              <a:gd name="connsiteX6" fmla="*/ 791851 w 1659117"/>
              <a:gd name="connsiteY6" fmla="*/ 516903 h 598602"/>
              <a:gd name="connsiteX7" fmla="*/ 876693 w 1659117"/>
              <a:gd name="connsiteY7" fmla="*/ 7856 h 598602"/>
              <a:gd name="connsiteX8" fmla="*/ 961534 w 1659117"/>
              <a:gd name="connsiteY8" fmla="*/ 469769 h 598602"/>
              <a:gd name="connsiteX9" fmla="*/ 1659117 w 1659117"/>
              <a:gd name="connsiteY9" fmla="*/ 545183 h 5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9117" h="598602">
                <a:moveTo>
                  <a:pt x="0" y="186965"/>
                </a:moveTo>
                <a:cubicBezTo>
                  <a:pt x="2356" y="231742"/>
                  <a:pt x="4713" y="276520"/>
                  <a:pt x="37707" y="328367"/>
                </a:cubicBezTo>
                <a:cubicBezTo>
                  <a:pt x="70701" y="380214"/>
                  <a:pt x="138260" y="468198"/>
                  <a:pt x="197963" y="498049"/>
                </a:cubicBezTo>
                <a:cubicBezTo>
                  <a:pt x="257666" y="527900"/>
                  <a:pt x="348792" y="557752"/>
                  <a:pt x="395926" y="507476"/>
                </a:cubicBezTo>
                <a:cubicBezTo>
                  <a:pt x="443060" y="457200"/>
                  <a:pt x="457200" y="197963"/>
                  <a:pt x="480767" y="196392"/>
                </a:cubicBezTo>
                <a:cubicBezTo>
                  <a:pt x="504334" y="194821"/>
                  <a:pt x="485481" y="444631"/>
                  <a:pt x="537328" y="498049"/>
                </a:cubicBezTo>
                <a:cubicBezTo>
                  <a:pt x="589175" y="551468"/>
                  <a:pt x="735290" y="598602"/>
                  <a:pt x="791851" y="516903"/>
                </a:cubicBezTo>
                <a:cubicBezTo>
                  <a:pt x="848412" y="435204"/>
                  <a:pt x="848413" y="15712"/>
                  <a:pt x="876693" y="7856"/>
                </a:cubicBezTo>
                <a:cubicBezTo>
                  <a:pt x="904973" y="0"/>
                  <a:pt x="831130" y="380215"/>
                  <a:pt x="961534" y="469769"/>
                </a:cubicBezTo>
                <a:cubicBezTo>
                  <a:pt x="1091938" y="559324"/>
                  <a:pt x="1375527" y="552253"/>
                  <a:pt x="1659117" y="545183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491880" y="2852936"/>
            <a:ext cx="288032" cy="288032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6732240" y="6093296"/>
            <a:ext cx="194421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6732240" y="472514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手繪多邊形 30"/>
          <p:cNvSpPr/>
          <p:nvPr/>
        </p:nvSpPr>
        <p:spPr>
          <a:xfrm>
            <a:off x="6732240" y="4725144"/>
            <a:ext cx="1656184" cy="1359030"/>
          </a:xfrm>
          <a:custGeom>
            <a:avLst/>
            <a:gdLst>
              <a:gd name="connsiteX0" fmla="*/ 0 w 2479250"/>
              <a:gd name="connsiteY0" fmla="*/ 1172066 h 1359030"/>
              <a:gd name="connsiteX1" fmla="*/ 301658 w 2479250"/>
              <a:gd name="connsiteY1" fmla="*/ 719579 h 1359030"/>
              <a:gd name="connsiteX2" fmla="*/ 405353 w 2479250"/>
              <a:gd name="connsiteY2" fmla="*/ 229385 h 1359030"/>
              <a:gd name="connsiteX3" fmla="*/ 631596 w 2479250"/>
              <a:gd name="connsiteY3" fmla="*/ 1153212 h 1359030"/>
              <a:gd name="connsiteX4" fmla="*/ 772998 w 2479250"/>
              <a:gd name="connsiteY4" fmla="*/ 1209773 h 1359030"/>
              <a:gd name="connsiteX5" fmla="*/ 838986 w 2479250"/>
              <a:gd name="connsiteY5" fmla="*/ 474482 h 1359030"/>
              <a:gd name="connsiteX6" fmla="*/ 1008669 w 2479250"/>
              <a:gd name="connsiteY6" fmla="*/ 1068371 h 1359030"/>
              <a:gd name="connsiteX7" fmla="*/ 1197205 w 2479250"/>
              <a:gd name="connsiteY7" fmla="*/ 955249 h 1359030"/>
              <a:gd name="connsiteX8" fmla="*/ 1310326 w 2479250"/>
              <a:gd name="connsiteY8" fmla="*/ 408495 h 1359030"/>
              <a:gd name="connsiteX9" fmla="*/ 1461155 w 2479250"/>
              <a:gd name="connsiteY9" fmla="*/ 1172066 h 1359030"/>
              <a:gd name="connsiteX10" fmla="*/ 1555423 w 2479250"/>
              <a:gd name="connsiteY10" fmla="*/ 1200346 h 1359030"/>
              <a:gd name="connsiteX11" fmla="*/ 1621411 w 2479250"/>
              <a:gd name="connsiteY11" fmla="*/ 219958 h 1359030"/>
              <a:gd name="connsiteX12" fmla="*/ 1772240 w 2479250"/>
              <a:gd name="connsiteY12" fmla="*/ 144544 h 1359030"/>
              <a:gd name="connsiteX13" fmla="*/ 1979629 w 2479250"/>
              <a:gd name="connsiteY13" fmla="*/ 1087224 h 1359030"/>
              <a:gd name="connsiteX14" fmla="*/ 2149312 w 2479250"/>
              <a:gd name="connsiteY14" fmla="*/ 1294614 h 1359030"/>
              <a:gd name="connsiteX15" fmla="*/ 2271860 w 2479250"/>
              <a:gd name="connsiteY15" fmla="*/ 766713 h 1359030"/>
              <a:gd name="connsiteX16" fmla="*/ 2479250 w 2479250"/>
              <a:gd name="connsiteY16" fmla="*/ 1209773 h 135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9250" h="1359030">
                <a:moveTo>
                  <a:pt x="0" y="1172066"/>
                </a:moveTo>
                <a:cubicBezTo>
                  <a:pt x="117049" y="1024379"/>
                  <a:pt x="234099" y="876692"/>
                  <a:pt x="301658" y="719579"/>
                </a:cubicBezTo>
                <a:cubicBezTo>
                  <a:pt x="369217" y="562466"/>
                  <a:pt x="350363" y="157113"/>
                  <a:pt x="405353" y="229385"/>
                </a:cubicBezTo>
                <a:cubicBezTo>
                  <a:pt x="460343" y="301657"/>
                  <a:pt x="570322" y="989814"/>
                  <a:pt x="631596" y="1153212"/>
                </a:cubicBezTo>
                <a:cubicBezTo>
                  <a:pt x="692870" y="1316610"/>
                  <a:pt x="738433" y="1322895"/>
                  <a:pt x="772998" y="1209773"/>
                </a:cubicBezTo>
                <a:cubicBezTo>
                  <a:pt x="807563" y="1096651"/>
                  <a:pt x="799708" y="498049"/>
                  <a:pt x="838986" y="474482"/>
                </a:cubicBezTo>
                <a:cubicBezTo>
                  <a:pt x="878264" y="450915"/>
                  <a:pt x="948966" y="988243"/>
                  <a:pt x="1008669" y="1068371"/>
                </a:cubicBezTo>
                <a:cubicBezTo>
                  <a:pt x="1068372" y="1148499"/>
                  <a:pt x="1146929" y="1065228"/>
                  <a:pt x="1197205" y="955249"/>
                </a:cubicBezTo>
                <a:cubicBezTo>
                  <a:pt x="1247481" y="845270"/>
                  <a:pt x="1266334" y="372359"/>
                  <a:pt x="1310326" y="408495"/>
                </a:cubicBezTo>
                <a:cubicBezTo>
                  <a:pt x="1354318" y="444631"/>
                  <a:pt x="1420306" y="1040091"/>
                  <a:pt x="1461155" y="1172066"/>
                </a:cubicBezTo>
                <a:cubicBezTo>
                  <a:pt x="1502005" y="1304041"/>
                  <a:pt x="1528714" y="1359030"/>
                  <a:pt x="1555423" y="1200346"/>
                </a:cubicBezTo>
                <a:cubicBezTo>
                  <a:pt x="1582132" y="1041662"/>
                  <a:pt x="1585275" y="395925"/>
                  <a:pt x="1621411" y="219958"/>
                </a:cubicBezTo>
                <a:cubicBezTo>
                  <a:pt x="1657547" y="43991"/>
                  <a:pt x="1712537" y="0"/>
                  <a:pt x="1772240" y="144544"/>
                </a:cubicBezTo>
                <a:cubicBezTo>
                  <a:pt x="1831943" y="289088"/>
                  <a:pt x="1916784" y="895546"/>
                  <a:pt x="1979629" y="1087224"/>
                </a:cubicBezTo>
                <a:cubicBezTo>
                  <a:pt x="2042474" y="1278902"/>
                  <a:pt x="2100607" y="1348032"/>
                  <a:pt x="2149312" y="1294614"/>
                </a:cubicBezTo>
                <a:cubicBezTo>
                  <a:pt x="2198017" y="1241196"/>
                  <a:pt x="2216870" y="780853"/>
                  <a:pt x="2271860" y="766713"/>
                </a:cubicBezTo>
                <a:cubicBezTo>
                  <a:pt x="2326850" y="752573"/>
                  <a:pt x="2403050" y="981173"/>
                  <a:pt x="2479250" y="1209773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355976" y="2492896"/>
            <a:ext cx="288032" cy="288032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3923928" y="2852936"/>
            <a:ext cx="288032" cy="288032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>
            <a:off x="5580112" y="2852936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6732240" y="3573016"/>
            <a:ext cx="18722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6732240" y="220486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6732240" y="2924944"/>
            <a:ext cx="0" cy="64807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7236296" y="2924944"/>
            <a:ext cx="0" cy="64807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7596336" y="2636912"/>
            <a:ext cx="0" cy="93610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向右箭號 47"/>
          <p:cNvSpPr/>
          <p:nvPr/>
        </p:nvSpPr>
        <p:spPr>
          <a:xfrm rot="5400000">
            <a:off x="7776356" y="4041068"/>
            <a:ext cx="576064" cy="216024"/>
          </a:xfrm>
          <a:prstGeom prst="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2267744" y="32129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Projection</a:t>
            </a:r>
          </a:p>
          <a:p>
            <a:pPr algn="ctr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bases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444208" y="386104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Reconstruction bases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 animBg="1"/>
      <p:bldP spid="23" grpId="0" animBg="1"/>
      <p:bldP spid="31" grpId="0" animBg="1"/>
      <p:bldP spid="35" grpId="0" animBg="1"/>
      <p:bldP spid="36" grpId="0" animBg="1"/>
      <p:bldP spid="37" grpId="0" animBg="1"/>
      <p:bldP spid="48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Why do we use </a:t>
            </a:r>
            <a:r>
              <a:rPr lang="en-US" altLang="zh-TW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Fourier transform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its modifications for image and acoustic compression?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Differentiability (theoretical)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Intrinsic sparsity (data-dependent)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Human perception (human-centric)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Better bases for compression or representation? 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Wavelets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How about data-dependent bases?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How about learning?</a:t>
            </a: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Frequently faced in algorithm design</a:t>
            </a:r>
          </a:p>
          <a:p>
            <a:pPr marL="720000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Used to implement you creative idea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Issue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What kinds of </a:t>
            </a: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mathematical form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and its corresponding </a:t>
            </a: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optimization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do guarantee the convergence to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global optima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Fundamental of Optimization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Warming-up Question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How do you solve the following problems?</a:t>
            </a: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(2)</a:t>
            </a: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44563" y="3933825"/>
          <a:ext cx="2241550" cy="512763"/>
        </p:xfrm>
        <a:graphic>
          <a:graphicData uri="http://schemas.openxmlformats.org/presentationml/2006/ole">
            <p:oleObj spid="_x0000_s1026" name="Equation" r:id="rId3" imgW="1054080" imgH="241200" progId="Equation.DSMT4">
              <p:embed/>
            </p:oleObj>
          </a:graphicData>
        </a:graphic>
      </p:graphicFrame>
      <p:sp>
        <p:nvSpPr>
          <p:cNvPr id="10" name="手繪多邊形 9"/>
          <p:cNvSpPr/>
          <p:nvPr/>
        </p:nvSpPr>
        <p:spPr>
          <a:xfrm>
            <a:off x="1198789" y="2346225"/>
            <a:ext cx="2941163" cy="1154783"/>
          </a:xfrm>
          <a:custGeom>
            <a:avLst/>
            <a:gdLst>
              <a:gd name="connsiteX0" fmla="*/ 0 w 2941163"/>
              <a:gd name="connsiteY0" fmla="*/ 0 h 1154783"/>
              <a:gd name="connsiteX1" fmla="*/ 556182 w 2941163"/>
              <a:gd name="connsiteY1" fmla="*/ 999241 h 1154783"/>
              <a:gd name="connsiteX2" fmla="*/ 1112363 w 2941163"/>
              <a:gd name="connsiteY2" fmla="*/ 933253 h 1154783"/>
              <a:gd name="connsiteX3" fmla="*/ 1630838 w 2941163"/>
              <a:gd name="connsiteY3" fmla="*/ 377072 h 1154783"/>
              <a:gd name="connsiteX4" fmla="*/ 1998483 w 2941163"/>
              <a:gd name="connsiteY4" fmla="*/ 641022 h 1154783"/>
              <a:gd name="connsiteX5" fmla="*/ 2281287 w 2941163"/>
              <a:gd name="connsiteY5" fmla="*/ 744717 h 1154783"/>
              <a:gd name="connsiteX6" fmla="*/ 2705493 w 2941163"/>
              <a:gd name="connsiteY6" fmla="*/ 452486 h 1154783"/>
              <a:gd name="connsiteX7" fmla="*/ 2941163 w 2941163"/>
              <a:gd name="connsiteY7" fmla="*/ 18853 h 11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163" h="1154783">
                <a:moveTo>
                  <a:pt x="0" y="0"/>
                </a:moveTo>
                <a:cubicBezTo>
                  <a:pt x="185394" y="421849"/>
                  <a:pt x="370788" y="843699"/>
                  <a:pt x="556182" y="999241"/>
                </a:cubicBezTo>
                <a:cubicBezTo>
                  <a:pt x="741576" y="1154783"/>
                  <a:pt x="933254" y="1036948"/>
                  <a:pt x="1112363" y="933253"/>
                </a:cubicBezTo>
                <a:cubicBezTo>
                  <a:pt x="1291472" y="829558"/>
                  <a:pt x="1483151" y="425777"/>
                  <a:pt x="1630838" y="377072"/>
                </a:cubicBezTo>
                <a:cubicBezTo>
                  <a:pt x="1778525" y="328367"/>
                  <a:pt x="1890075" y="579748"/>
                  <a:pt x="1998483" y="641022"/>
                </a:cubicBezTo>
                <a:cubicBezTo>
                  <a:pt x="2106891" y="702296"/>
                  <a:pt x="2163452" y="776140"/>
                  <a:pt x="2281287" y="744717"/>
                </a:cubicBezTo>
                <a:cubicBezTo>
                  <a:pt x="2399122" y="713294"/>
                  <a:pt x="2595514" y="573463"/>
                  <a:pt x="2705493" y="452486"/>
                </a:cubicBezTo>
                <a:cubicBezTo>
                  <a:pt x="2815472" y="331509"/>
                  <a:pt x="2878317" y="175181"/>
                  <a:pt x="2941163" y="18853"/>
                </a:cubicBez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347864" y="4077072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203848" y="2852936"/>
            <a:ext cx="432048" cy="4320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2123728" y="3501008"/>
            <a:ext cx="280831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3635896" y="3068960"/>
            <a:ext cx="129614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860032" y="28529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 minima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860032" y="32756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Global minima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355976" y="39330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(a) Plot</a:t>
            </a: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5652120" y="5334688"/>
            <a:ext cx="22322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 flipV="1">
            <a:off x="5652120" y="3966536"/>
            <a:ext cx="8384" cy="13765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732240" y="5229200"/>
            <a:ext cx="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手繪多邊形 39"/>
          <p:cNvSpPr/>
          <p:nvPr/>
        </p:nvSpPr>
        <p:spPr>
          <a:xfrm>
            <a:off x="5816338" y="4030473"/>
            <a:ext cx="1743959" cy="1310326"/>
          </a:xfrm>
          <a:custGeom>
            <a:avLst/>
            <a:gdLst>
              <a:gd name="connsiteX0" fmla="*/ 0 w 1743959"/>
              <a:gd name="connsiteY0" fmla="*/ 0 h 1310326"/>
              <a:gd name="connsiteX1" fmla="*/ 113122 w 1743959"/>
              <a:gd name="connsiteY1" fmla="*/ 641023 h 1310326"/>
              <a:gd name="connsiteX2" fmla="*/ 556182 w 1743959"/>
              <a:gd name="connsiteY2" fmla="*/ 1178351 h 1310326"/>
              <a:gd name="connsiteX3" fmla="*/ 923827 w 1743959"/>
              <a:gd name="connsiteY3" fmla="*/ 1300899 h 1310326"/>
              <a:gd name="connsiteX4" fmla="*/ 1234911 w 1743959"/>
              <a:gd name="connsiteY4" fmla="*/ 1234912 h 1310326"/>
              <a:gd name="connsiteX5" fmla="*/ 1564850 w 1743959"/>
              <a:gd name="connsiteY5" fmla="*/ 876693 h 1310326"/>
              <a:gd name="connsiteX6" fmla="*/ 1743959 w 1743959"/>
              <a:gd name="connsiteY6" fmla="*/ 75415 h 13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959" h="1310326">
                <a:moveTo>
                  <a:pt x="0" y="0"/>
                </a:moveTo>
                <a:cubicBezTo>
                  <a:pt x="10212" y="222315"/>
                  <a:pt x="20425" y="444631"/>
                  <a:pt x="113122" y="641023"/>
                </a:cubicBezTo>
                <a:cubicBezTo>
                  <a:pt x="205819" y="837415"/>
                  <a:pt x="421065" y="1068372"/>
                  <a:pt x="556182" y="1178351"/>
                </a:cubicBezTo>
                <a:cubicBezTo>
                  <a:pt x="691299" y="1288330"/>
                  <a:pt x="810706" y="1291472"/>
                  <a:pt x="923827" y="1300899"/>
                </a:cubicBezTo>
                <a:cubicBezTo>
                  <a:pt x="1036949" y="1310326"/>
                  <a:pt x="1128074" y="1305613"/>
                  <a:pt x="1234911" y="1234912"/>
                </a:cubicBezTo>
                <a:cubicBezTo>
                  <a:pt x="1341748" y="1164211"/>
                  <a:pt x="1480009" y="1069943"/>
                  <a:pt x="1564850" y="876693"/>
                </a:cubicBezTo>
                <a:cubicBezTo>
                  <a:pt x="1649691" y="683444"/>
                  <a:pt x="1696825" y="379429"/>
                  <a:pt x="1743959" y="7541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6588224" y="53226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55976" y="5723964"/>
            <a:ext cx="303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(b) Take derivatives, check = 0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2" grpId="0"/>
      <p:bldP spid="23" grpId="0"/>
      <p:bldP spid="24" grpId="0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 Advanced Question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How about the following questions?</a:t>
            </a:r>
          </a:p>
          <a:p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(3)</a:t>
            </a: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(4)</a:t>
            </a:r>
          </a:p>
          <a:p>
            <a:pPr>
              <a:buNone/>
            </a:pP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(5) 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3BA7DC72-CB19-460C-802C-4CC97B3567D7}" type="slidenum">
              <a:rPr lang="zh-TW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71600" y="2487613"/>
          <a:ext cx="1455738" cy="754062"/>
        </p:xfrm>
        <a:graphic>
          <a:graphicData uri="http://schemas.openxmlformats.org/presentationml/2006/ole">
            <p:oleObj spid="_x0000_s2050" name="Equation" r:id="rId3" imgW="711000" imgH="368280" progId="Equation.DSMT4">
              <p:embed/>
            </p:oleObj>
          </a:graphicData>
        </a:graphic>
      </p:graphicFrame>
      <p:sp>
        <p:nvSpPr>
          <p:cNvPr id="7" name="向右箭號 6"/>
          <p:cNvSpPr/>
          <p:nvPr/>
        </p:nvSpPr>
        <p:spPr>
          <a:xfrm>
            <a:off x="3347864" y="2780928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355976" y="26996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(a) Plot?    (b) Take derivative = 0?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89013" y="3716338"/>
          <a:ext cx="2241550" cy="890587"/>
        </p:xfrm>
        <a:graphic>
          <a:graphicData uri="http://schemas.openxmlformats.org/presentationml/2006/ole">
            <p:oleObj spid="_x0000_s2051" name="Equation" r:id="rId4" imgW="1054080" imgH="41904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958850" y="4995863"/>
          <a:ext cx="1481138" cy="1169987"/>
        </p:xfrm>
        <a:graphic>
          <a:graphicData uri="http://schemas.openxmlformats.org/presentationml/2006/ole">
            <p:oleObj spid="_x0000_s2052" name="Equation" r:id="rId5" imgW="723600" imgH="571320" progId="Equation.DSMT4">
              <p:embed/>
            </p:oleObj>
          </a:graphicData>
        </a:graphic>
      </p:graphicFrame>
      <p:sp>
        <p:nvSpPr>
          <p:cNvPr id="11" name="向右箭號 10"/>
          <p:cNvSpPr/>
          <p:nvPr/>
        </p:nvSpPr>
        <p:spPr>
          <a:xfrm>
            <a:off x="3347864" y="4077072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5796136" y="4758624"/>
            <a:ext cx="22322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5796136" y="3390472"/>
            <a:ext cx="8384" cy="13765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876256" y="4653136"/>
            <a:ext cx="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手繪多邊形 14"/>
          <p:cNvSpPr/>
          <p:nvPr/>
        </p:nvSpPr>
        <p:spPr>
          <a:xfrm>
            <a:off x="5960354" y="3454409"/>
            <a:ext cx="1743959" cy="1310326"/>
          </a:xfrm>
          <a:custGeom>
            <a:avLst/>
            <a:gdLst>
              <a:gd name="connsiteX0" fmla="*/ 0 w 1743959"/>
              <a:gd name="connsiteY0" fmla="*/ 0 h 1310326"/>
              <a:gd name="connsiteX1" fmla="*/ 113122 w 1743959"/>
              <a:gd name="connsiteY1" fmla="*/ 641023 h 1310326"/>
              <a:gd name="connsiteX2" fmla="*/ 556182 w 1743959"/>
              <a:gd name="connsiteY2" fmla="*/ 1178351 h 1310326"/>
              <a:gd name="connsiteX3" fmla="*/ 923827 w 1743959"/>
              <a:gd name="connsiteY3" fmla="*/ 1300899 h 1310326"/>
              <a:gd name="connsiteX4" fmla="*/ 1234911 w 1743959"/>
              <a:gd name="connsiteY4" fmla="*/ 1234912 h 1310326"/>
              <a:gd name="connsiteX5" fmla="*/ 1564850 w 1743959"/>
              <a:gd name="connsiteY5" fmla="*/ 876693 h 1310326"/>
              <a:gd name="connsiteX6" fmla="*/ 1743959 w 1743959"/>
              <a:gd name="connsiteY6" fmla="*/ 75415 h 13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959" h="1310326">
                <a:moveTo>
                  <a:pt x="0" y="0"/>
                </a:moveTo>
                <a:cubicBezTo>
                  <a:pt x="10212" y="222315"/>
                  <a:pt x="20425" y="444631"/>
                  <a:pt x="113122" y="641023"/>
                </a:cubicBezTo>
                <a:cubicBezTo>
                  <a:pt x="205819" y="837415"/>
                  <a:pt x="421065" y="1068372"/>
                  <a:pt x="556182" y="1178351"/>
                </a:cubicBezTo>
                <a:cubicBezTo>
                  <a:pt x="691299" y="1288330"/>
                  <a:pt x="810706" y="1291472"/>
                  <a:pt x="923827" y="1300899"/>
                </a:cubicBezTo>
                <a:cubicBezTo>
                  <a:pt x="1036949" y="1310326"/>
                  <a:pt x="1128074" y="1305613"/>
                  <a:pt x="1234911" y="1234912"/>
                </a:cubicBezTo>
                <a:cubicBezTo>
                  <a:pt x="1341748" y="1164211"/>
                  <a:pt x="1480009" y="1069943"/>
                  <a:pt x="1564850" y="876693"/>
                </a:cubicBezTo>
                <a:cubicBezTo>
                  <a:pt x="1649691" y="683444"/>
                  <a:pt x="1696825" y="379429"/>
                  <a:pt x="1743959" y="7541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732240" y="474663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6444208" y="4077072"/>
            <a:ext cx="0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300192" y="474663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3347864" y="5517232"/>
            <a:ext cx="79208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355976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Derivative?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355976" y="54359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How to do?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/>
      <p:bldP spid="19" grpId="0"/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1053</Words>
  <Application>Microsoft Office PowerPoint</Application>
  <PresentationFormat>如螢幕大小 (4:3)</PresentationFormat>
  <Paragraphs>253</Paragraphs>
  <Slides>37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0" baseType="lpstr">
      <vt:lpstr>Office 佈景主題</vt:lpstr>
      <vt:lpstr>Equation</vt:lpstr>
      <vt:lpstr>MathType 6.0 Equation</vt:lpstr>
      <vt:lpstr>An Introduction to Sparse Coding, Sparse Sensing, and Optimization</vt:lpstr>
      <vt:lpstr>Outline</vt:lpstr>
      <vt:lpstr>Introduction</vt:lpstr>
      <vt:lpstr>Introduction</vt:lpstr>
      <vt:lpstr>Introduction</vt:lpstr>
      <vt:lpstr>Introduction</vt:lpstr>
      <vt:lpstr>The Fundamental of Optimization</vt:lpstr>
      <vt:lpstr>A Warming-up Question</vt:lpstr>
      <vt:lpstr>An Advanced Question </vt:lpstr>
      <vt:lpstr>Illustration</vt:lpstr>
      <vt:lpstr>How to Solve?</vt:lpstr>
      <vt:lpstr>Fallacy</vt:lpstr>
      <vt:lpstr>The Idea of Sparsity</vt:lpstr>
      <vt:lpstr>What is Sparsity?</vt:lpstr>
      <vt:lpstr>Why Sparsity?</vt:lpstr>
      <vt:lpstr>Sparse Sensing VS. Sparse Coding</vt:lpstr>
      <vt:lpstr>Sparse Sensing</vt:lpstr>
      <vt:lpstr>Sparse Sensing VS. Sparse Coding</vt:lpstr>
      <vt:lpstr>The Solution</vt:lpstr>
      <vt:lpstr>How to Get The Sparse Solution?</vt:lpstr>
      <vt:lpstr>Why l1?</vt:lpstr>
      <vt:lpstr>Why l1?</vt:lpstr>
      <vt:lpstr>Noise</vt:lpstr>
      <vt:lpstr>Noise</vt:lpstr>
      <vt:lpstr>Equivalent form</vt:lpstr>
      <vt:lpstr>The Importance of Dictionary</vt:lpstr>
      <vt:lpstr>Dictionary generation</vt:lpstr>
      <vt:lpstr>Applications</vt:lpstr>
      <vt:lpstr>Back to the problem we have</vt:lpstr>
      <vt:lpstr>Face Recognition (1)</vt:lpstr>
      <vt:lpstr>Face Recognition (2)</vt:lpstr>
      <vt:lpstr>An important issue</vt:lpstr>
      <vt:lpstr>De-noising</vt:lpstr>
      <vt:lpstr>Detection based on reconstruction</vt:lpstr>
      <vt:lpstr>Conclusion</vt:lpstr>
      <vt:lpstr>What you should know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Sparse coding, Sparse sensing, and Optimization</dc:title>
  <dc:creator>pujols</dc:creator>
  <cp:lastModifiedBy>pujols</cp:lastModifiedBy>
  <cp:revision>67</cp:revision>
  <dcterms:created xsi:type="dcterms:W3CDTF">2011-11-21T05:29:43Z</dcterms:created>
  <dcterms:modified xsi:type="dcterms:W3CDTF">2011-11-23T07:28:18Z</dcterms:modified>
</cp:coreProperties>
</file>